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7" r:id="rId2"/>
    <p:sldId id="311" r:id="rId3"/>
    <p:sldId id="377" r:id="rId4"/>
    <p:sldId id="366" r:id="rId5"/>
    <p:sldId id="367" r:id="rId6"/>
    <p:sldId id="368" r:id="rId7"/>
    <p:sldId id="369" r:id="rId8"/>
    <p:sldId id="370" r:id="rId9"/>
    <p:sldId id="371" r:id="rId10"/>
    <p:sldId id="372" r:id="rId11"/>
    <p:sldId id="373" r:id="rId12"/>
    <p:sldId id="374" r:id="rId13"/>
    <p:sldId id="375" r:id="rId14"/>
    <p:sldId id="376" r:id="rId15"/>
    <p:sldId id="275" r:id="rId16"/>
    <p:sldId id="276" r:id="rId17"/>
    <p:sldId id="277" r:id="rId18"/>
    <p:sldId id="278" r:id="rId19"/>
    <p:sldId id="279" r:id="rId20"/>
    <p:sldId id="280" r:id="rId21"/>
    <p:sldId id="281" r:id="rId22"/>
    <p:sldId id="282" r:id="rId23"/>
    <p:sldId id="283" r:id="rId24"/>
    <p:sldId id="284"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300" r:id="rId39"/>
    <p:sldId id="301" r:id="rId40"/>
    <p:sldId id="302" r:id="rId41"/>
    <p:sldId id="303" r:id="rId42"/>
    <p:sldId id="304" r:id="rId43"/>
    <p:sldId id="305" r:id="rId44"/>
    <p:sldId id="306" r:id="rId45"/>
    <p:sldId id="307" r:id="rId46"/>
    <p:sldId id="308" r:id="rId47"/>
    <p:sldId id="309" r:id="rId48"/>
    <p:sldId id="310" r:id="rId49"/>
    <p:sldId id="313" r:id="rId50"/>
    <p:sldId id="314" r:id="rId51"/>
    <p:sldId id="315" r:id="rId52"/>
    <p:sldId id="316" r:id="rId53"/>
    <p:sldId id="317" r:id="rId54"/>
    <p:sldId id="318" r:id="rId55"/>
    <p:sldId id="319" r:id="rId56"/>
    <p:sldId id="320" r:id="rId57"/>
    <p:sldId id="379" r:id="rId58"/>
    <p:sldId id="335" r:id="rId59"/>
    <p:sldId id="336" r:id="rId60"/>
    <p:sldId id="337" r:id="rId61"/>
    <p:sldId id="338" r:id="rId62"/>
    <p:sldId id="339" r:id="rId63"/>
    <p:sldId id="340" r:id="rId64"/>
    <p:sldId id="341" r:id="rId65"/>
    <p:sldId id="342" r:id="rId66"/>
    <p:sldId id="343" r:id="rId67"/>
    <p:sldId id="344" r:id="rId68"/>
    <p:sldId id="355" r:id="rId69"/>
    <p:sldId id="356" r:id="rId70"/>
    <p:sldId id="357" r:id="rId71"/>
    <p:sldId id="358" r:id="rId72"/>
    <p:sldId id="359" r:id="rId73"/>
    <p:sldId id="360" r:id="rId74"/>
    <p:sldId id="361" r:id="rId75"/>
    <p:sldId id="362" r:id="rId76"/>
    <p:sldId id="363" r:id="rId77"/>
    <p:sldId id="364" r:id="rId78"/>
    <p:sldId id="365" r:id="rId79"/>
    <p:sldId id="345" r:id="rId80"/>
    <p:sldId id="346" r:id="rId81"/>
    <p:sldId id="347" r:id="rId82"/>
    <p:sldId id="348" r:id="rId83"/>
    <p:sldId id="349" r:id="rId84"/>
    <p:sldId id="350" r:id="rId85"/>
    <p:sldId id="351" r:id="rId86"/>
    <p:sldId id="352" r:id="rId87"/>
    <p:sldId id="353" r:id="rId88"/>
    <p:sldId id="354" r:id="rId89"/>
    <p:sldId id="378" r:id="rId90"/>
    <p:sldId id="25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70A"/>
    <a:srgbClr val="010203"/>
    <a:srgbClr val="000000"/>
    <a:srgbClr val="0304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autoAdjust="0"/>
    <p:restoredTop sz="94660"/>
  </p:normalViewPr>
  <p:slideViewPr>
    <p:cSldViewPr snapToGrid="0">
      <p:cViewPr>
        <p:scale>
          <a:sx n="81" d="100"/>
          <a:sy n="81" d="100"/>
        </p:scale>
        <p:origin x="-44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27BB5C-A14D-4B32-BDB9-0981ACA40B0C}"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FA992E8C-F242-4775-9409-2E032D8A048C}">
      <dgm:prSet phldrT="[Text]"/>
      <dgm:spPr/>
      <dgm:t>
        <a:bodyPr/>
        <a:lstStyle/>
        <a:p>
          <a:r>
            <a:rPr lang="en-US" dirty="0" smtClean="0"/>
            <a:t>Requirement</a:t>
          </a:r>
          <a:endParaRPr lang="en-US" dirty="0"/>
        </a:p>
      </dgm:t>
    </dgm:pt>
    <dgm:pt modelId="{4D77CC81-12A5-43AF-AEFC-11D35FE5EF0E}" type="parTrans" cxnId="{EB385DD7-E53A-4DA4-BCF1-C3421840FEAF}">
      <dgm:prSet/>
      <dgm:spPr/>
      <dgm:t>
        <a:bodyPr/>
        <a:lstStyle/>
        <a:p>
          <a:endParaRPr lang="en-US"/>
        </a:p>
      </dgm:t>
    </dgm:pt>
    <dgm:pt modelId="{90D834C6-BD2E-44AE-9D64-617DA237996B}" type="sibTrans" cxnId="{EB385DD7-E53A-4DA4-BCF1-C3421840FEAF}">
      <dgm:prSet/>
      <dgm:spPr/>
      <dgm:t>
        <a:bodyPr/>
        <a:lstStyle/>
        <a:p>
          <a:endParaRPr lang="en-US"/>
        </a:p>
      </dgm:t>
    </dgm:pt>
    <dgm:pt modelId="{4DDCF000-FE4D-4936-B8DE-90950970CFAE}">
      <dgm:prSet phldrT="[Text]"/>
      <dgm:spPr/>
      <dgm:t>
        <a:bodyPr/>
        <a:lstStyle/>
        <a:p>
          <a:r>
            <a:rPr lang="en-US" dirty="0" smtClean="0"/>
            <a:t>Design</a:t>
          </a:r>
          <a:endParaRPr lang="en-US" dirty="0"/>
        </a:p>
      </dgm:t>
    </dgm:pt>
    <dgm:pt modelId="{EA40FC5A-F49A-45CA-B146-45ABDA41CC28}" type="parTrans" cxnId="{61067719-064B-4ADD-B40C-FB9568B9E1B0}">
      <dgm:prSet/>
      <dgm:spPr/>
      <dgm:t>
        <a:bodyPr/>
        <a:lstStyle/>
        <a:p>
          <a:endParaRPr lang="en-US"/>
        </a:p>
      </dgm:t>
    </dgm:pt>
    <dgm:pt modelId="{9C5AA479-ABAE-4D9F-8623-12BD95F09661}" type="sibTrans" cxnId="{61067719-064B-4ADD-B40C-FB9568B9E1B0}">
      <dgm:prSet/>
      <dgm:spPr/>
      <dgm:t>
        <a:bodyPr/>
        <a:lstStyle/>
        <a:p>
          <a:endParaRPr lang="en-US"/>
        </a:p>
      </dgm:t>
    </dgm:pt>
    <dgm:pt modelId="{A4A1088B-D558-43DE-9BBD-02827EB1B369}">
      <dgm:prSet phldrT="[Text]"/>
      <dgm:spPr/>
      <dgm:t>
        <a:bodyPr/>
        <a:lstStyle/>
        <a:p>
          <a:r>
            <a:rPr lang="en-US" dirty="0" smtClean="0"/>
            <a:t>Build and Test</a:t>
          </a:r>
          <a:endParaRPr lang="en-US" dirty="0"/>
        </a:p>
      </dgm:t>
    </dgm:pt>
    <dgm:pt modelId="{5F9B22D3-F076-4B0C-AA06-5D95B08FFB50}" type="parTrans" cxnId="{458BB20C-AC3A-488C-A720-5A8D813017D7}">
      <dgm:prSet/>
      <dgm:spPr/>
      <dgm:t>
        <a:bodyPr/>
        <a:lstStyle/>
        <a:p>
          <a:endParaRPr lang="en-US"/>
        </a:p>
      </dgm:t>
    </dgm:pt>
    <dgm:pt modelId="{B18EE8D2-4F35-450D-9B67-DD35FD626ABD}" type="sibTrans" cxnId="{458BB20C-AC3A-488C-A720-5A8D813017D7}">
      <dgm:prSet/>
      <dgm:spPr/>
      <dgm:t>
        <a:bodyPr/>
        <a:lstStyle/>
        <a:p>
          <a:endParaRPr lang="en-US"/>
        </a:p>
      </dgm:t>
    </dgm:pt>
    <dgm:pt modelId="{09227137-D734-41B1-8E47-CFA1B90DF542}">
      <dgm:prSet phldrT="[Text]"/>
      <dgm:spPr/>
      <dgm:t>
        <a:bodyPr/>
        <a:lstStyle/>
        <a:p>
          <a:r>
            <a:rPr lang="en-US" dirty="0" smtClean="0"/>
            <a:t>Deploy</a:t>
          </a:r>
          <a:endParaRPr lang="en-US" dirty="0"/>
        </a:p>
      </dgm:t>
    </dgm:pt>
    <dgm:pt modelId="{E9DDDE4A-6859-4F48-8689-98142F25A13F}" type="parTrans" cxnId="{F2152C55-FEA7-42E1-94D6-4A1307FD2917}">
      <dgm:prSet/>
      <dgm:spPr/>
      <dgm:t>
        <a:bodyPr/>
        <a:lstStyle/>
        <a:p>
          <a:endParaRPr lang="en-US"/>
        </a:p>
      </dgm:t>
    </dgm:pt>
    <dgm:pt modelId="{380790B9-F52E-47FC-9546-47B8BF65C1A6}" type="sibTrans" cxnId="{F2152C55-FEA7-42E1-94D6-4A1307FD2917}">
      <dgm:prSet/>
      <dgm:spPr/>
      <dgm:t>
        <a:bodyPr/>
        <a:lstStyle/>
        <a:p>
          <a:endParaRPr lang="en-US"/>
        </a:p>
      </dgm:t>
    </dgm:pt>
    <dgm:pt modelId="{5F146B37-0AFB-475A-880C-45C71345812C}">
      <dgm:prSet phldrT="[Text]"/>
      <dgm:spPr/>
      <dgm:t>
        <a:bodyPr/>
        <a:lstStyle/>
        <a:p>
          <a:r>
            <a:rPr lang="en-US" dirty="0" smtClean="0"/>
            <a:t>Operate and Optimize</a:t>
          </a:r>
          <a:endParaRPr lang="en-US" dirty="0"/>
        </a:p>
      </dgm:t>
    </dgm:pt>
    <dgm:pt modelId="{8E9A7E96-0B39-42CD-AA49-B2E6FE220A0F}" type="parTrans" cxnId="{3A42EA19-A2DC-4A25-ABDB-B598578667ED}">
      <dgm:prSet/>
      <dgm:spPr/>
      <dgm:t>
        <a:bodyPr/>
        <a:lstStyle/>
        <a:p>
          <a:endParaRPr lang="en-US"/>
        </a:p>
      </dgm:t>
    </dgm:pt>
    <dgm:pt modelId="{66E4D538-42E4-4EF5-A5AA-50F9446C4707}" type="sibTrans" cxnId="{3A42EA19-A2DC-4A25-ABDB-B598578667ED}">
      <dgm:prSet/>
      <dgm:spPr/>
      <dgm:t>
        <a:bodyPr/>
        <a:lstStyle/>
        <a:p>
          <a:endParaRPr lang="en-US"/>
        </a:p>
      </dgm:t>
    </dgm:pt>
    <dgm:pt modelId="{45DD1F39-384A-4744-9DD3-95B02DF13C06}" type="pres">
      <dgm:prSet presAssocID="{F027BB5C-A14D-4B32-BDB9-0981ACA40B0C}" presName="cycle" presStyleCnt="0">
        <dgm:presLayoutVars>
          <dgm:dir/>
          <dgm:resizeHandles val="exact"/>
        </dgm:presLayoutVars>
      </dgm:prSet>
      <dgm:spPr/>
      <dgm:t>
        <a:bodyPr/>
        <a:lstStyle/>
        <a:p>
          <a:endParaRPr lang="en-US"/>
        </a:p>
      </dgm:t>
    </dgm:pt>
    <dgm:pt modelId="{E7D2B720-EABA-45CD-9B82-B59668888D3C}" type="pres">
      <dgm:prSet presAssocID="{FA992E8C-F242-4775-9409-2E032D8A048C}" presName="node" presStyleLbl="node1" presStyleIdx="0" presStyleCnt="5">
        <dgm:presLayoutVars>
          <dgm:bulletEnabled val="1"/>
        </dgm:presLayoutVars>
      </dgm:prSet>
      <dgm:spPr/>
      <dgm:t>
        <a:bodyPr/>
        <a:lstStyle/>
        <a:p>
          <a:endParaRPr lang="en-US"/>
        </a:p>
      </dgm:t>
    </dgm:pt>
    <dgm:pt modelId="{8494EDF7-73E1-427D-A4F0-3A1108B85AD0}" type="pres">
      <dgm:prSet presAssocID="{FA992E8C-F242-4775-9409-2E032D8A048C}" presName="spNode" presStyleCnt="0"/>
      <dgm:spPr/>
    </dgm:pt>
    <dgm:pt modelId="{444A67AB-1DA9-48DD-879F-7D47C0ED68C2}" type="pres">
      <dgm:prSet presAssocID="{90D834C6-BD2E-44AE-9D64-617DA237996B}" presName="sibTrans" presStyleLbl="sibTrans1D1" presStyleIdx="0" presStyleCnt="5"/>
      <dgm:spPr/>
      <dgm:t>
        <a:bodyPr/>
        <a:lstStyle/>
        <a:p>
          <a:endParaRPr lang="en-US"/>
        </a:p>
      </dgm:t>
    </dgm:pt>
    <dgm:pt modelId="{9D8008DE-B279-4171-9CA0-C2B168A1888D}" type="pres">
      <dgm:prSet presAssocID="{4DDCF000-FE4D-4936-B8DE-90950970CFAE}" presName="node" presStyleLbl="node1" presStyleIdx="1" presStyleCnt="5">
        <dgm:presLayoutVars>
          <dgm:bulletEnabled val="1"/>
        </dgm:presLayoutVars>
      </dgm:prSet>
      <dgm:spPr/>
      <dgm:t>
        <a:bodyPr/>
        <a:lstStyle/>
        <a:p>
          <a:endParaRPr lang="en-US"/>
        </a:p>
      </dgm:t>
    </dgm:pt>
    <dgm:pt modelId="{6B8D9660-02B0-406D-B631-199F8D9DFC3E}" type="pres">
      <dgm:prSet presAssocID="{4DDCF000-FE4D-4936-B8DE-90950970CFAE}" presName="spNode" presStyleCnt="0"/>
      <dgm:spPr/>
    </dgm:pt>
    <dgm:pt modelId="{292B107D-E999-478D-B150-A25CC9038851}" type="pres">
      <dgm:prSet presAssocID="{9C5AA479-ABAE-4D9F-8623-12BD95F09661}" presName="sibTrans" presStyleLbl="sibTrans1D1" presStyleIdx="1" presStyleCnt="5"/>
      <dgm:spPr/>
      <dgm:t>
        <a:bodyPr/>
        <a:lstStyle/>
        <a:p>
          <a:endParaRPr lang="en-US"/>
        </a:p>
      </dgm:t>
    </dgm:pt>
    <dgm:pt modelId="{8D7A0C30-C938-4F85-9DCA-E222D9A3FBF4}" type="pres">
      <dgm:prSet presAssocID="{A4A1088B-D558-43DE-9BBD-02827EB1B369}" presName="node" presStyleLbl="node1" presStyleIdx="2" presStyleCnt="5">
        <dgm:presLayoutVars>
          <dgm:bulletEnabled val="1"/>
        </dgm:presLayoutVars>
      </dgm:prSet>
      <dgm:spPr/>
      <dgm:t>
        <a:bodyPr/>
        <a:lstStyle/>
        <a:p>
          <a:endParaRPr lang="en-US"/>
        </a:p>
      </dgm:t>
    </dgm:pt>
    <dgm:pt modelId="{3FA8CE24-08B9-45BE-A0E8-07575BA6FC94}" type="pres">
      <dgm:prSet presAssocID="{A4A1088B-D558-43DE-9BBD-02827EB1B369}" presName="spNode" presStyleCnt="0"/>
      <dgm:spPr/>
    </dgm:pt>
    <dgm:pt modelId="{3952F9D2-947E-4F82-B04D-14817EAFB9B3}" type="pres">
      <dgm:prSet presAssocID="{B18EE8D2-4F35-450D-9B67-DD35FD626ABD}" presName="sibTrans" presStyleLbl="sibTrans1D1" presStyleIdx="2" presStyleCnt="5"/>
      <dgm:spPr/>
      <dgm:t>
        <a:bodyPr/>
        <a:lstStyle/>
        <a:p>
          <a:endParaRPr lang="en-US"/>
        </a:p>
      </dgm:t>
    </dgm:pt>
    <dgm:pt modelId="{B34FEFFA-9F4F-446B-8E15-0DF976CF7E30}" type="pres">
      <dgm:prSet presAssocID="{09227137-D734-41B1-8E47-CFA1B90DF542}" presName="node" presStyleLbl="node1" presStyleIdx="3" presStyleCnt="5">
        <dgm:presLayoutVars>
          <dgm:bulletEnabled val="1"/>
        </dgm:presLayoutVars>
      </dgm:prSet>
      <dgm:spPr/>
      <dgm:t>
        <a:bodyPr/>
        <a:lstStyle/>
        <a:p>
          <a:endParaRPr lang="en-US"/>
        </a:p>
      </dgm:t>
    </dgm:pt>
    <dgm:pt modelId="{B6465C53-60AC-444E-BDE7-E9DF136DF54A}" type="pres">
      <dgm:prSet presAssocID="{09227137-D734-41B1-8E47-CFA1B90DF542}" presName="spNode" presStyleCnt="0"/>
      <dgm:spPr/>
    </dgm:pt>
    <dgm:pt modelId="{8306C9DF-F3E4-47FA-91E6-FE0A70D1B461}" type="pres">
      <dgm:prSet presAssocID="{380790B9-F52E-47FC-9546-47B8BF65C1A6}" presName="sibTrans" presStyleLbl="sibTrans1D1" presStyleIdx="3" presStyleCnt="5"/>
      <dgm:spPr/>
      <dgm:t>
        <a:bodyPr/>
        <a:lstStyle/>
        <a:p>
          <a:endParaRPr lang="en-US"/>
        </a:p>
      </dgm:t>
    </dgm:pt>
    <dgm:pt modelId="{C9092144-E443-4EE0-9AC1-1615E4F34649}" type="pres">
      <dgm:prSet presAssocID="{5F146B37-0AFB-475A-880C-45C71345812C}" presName="node" presStyleLbl="node1" presStyleIdx="4" presStyleCnt="5">
        <dgm:presLayoutVars>
          <dgm:bulletEnabled val="1"/>
        </dgm:presLayoutVars>
      </dgm:prSet>
      <dgm:spPr/>
      <dgm:t>
        <a:bodyPr/>
        <a:lstStyle/>
        <a:p>
          <a:endParaRPr lang="en-US"/>
        </a:p>
      </dgm:t>
    </dgm:pt>
    <dgm:pt modelId="{5FFC2055-686D-41BE-B8AD-AD88EBD6D639}" type="pres">
      <dgm:prSet presAssocID="{5F146B37-0AFB-475A-880C-45C71345812C}" presName="spNode" presStyleCnt="0"/>
      <dgm:spPr/>
    </dgm:pt>
    <dgm:pt modelId="{1C84A46F-A098-4EC3-8E99-82DD901F81BE}" type="pres">
      <dgm:prSet presAssocID="{66E4D538-42E4-4EF5-A5AA-50F9446C4707}" presName="sibTrans" presStyleLbl="sibTrans1D1" presStyleIdx="4" presStyleCnt="5"/>
      <dgm:spPr/>
      <dgm:t>
        <a:bodyPr/>
        <a:lstStyle/>
        <a:p>
          <a:endParaRPr lang="en-US"/>
        </a:p>
      </dgm:t>
    </dgm:pt>
  </dgm:ptLst>
  <dgm:cxnLst>
    <dgm:cxn modelId="{72899E1A-9A2D-4C3D-9FCB-E1F2C066C29D}" type="presOf" srcId="{A4A1088B-D558-43DE-9BBD-02827EB1B369}" destId="{8D7A0C30-C938-4F85-9DCA-E222D9A3FBF4}" srcOrd="0" destOrd="0" presId="urn:microsoft.com/office/officeart/2005/8/layout/cycle6"/>
    <dgm:cxn modelId="{ADCDB5D6-B43E-44B5-8FC9-85D56A6B1EE9}" type="presOf" srcId="{FA992E8C-F242-4775-9409-2E032D8A048C}" destId="{E7D2B720-EABA-45CD-9B82-B59668888D3C}" srcOrd="0" destOrd="0" presId="urn:microsoft.com/office/officeart/2005/8/layout/cycle6"/>
    <dgm:cxn modelId="{520F86CB-8929-48F8-9166-B334F802E793}" type="presOf" srcId="{B18EE8D2-4F35-450D-9B67-DD35FD626ABD}" destId="{3952F9D2-947E-4F82-B04D-14817EAFB9B3}" srcOrd="0" destOrd="0" presId="urn:microsoft.com/office/officeart/2005/8/layout/cycle6"/>
    <dgm:cxn modelId="{B0ECCB93-588D-4265-B555-BF1D18C6F0F5}" type="presOf" srcId="{4DDCF000-FE4D-4936-B8DE-90950970CFAE}" destId="{9D8008DE-B279-4171-9CA0-C2B168A1888D}" srcOrd="0" destOrd="0" presId="urn:microsoft.com/office/officeart/2005/8/layout/cycle6"/>
    <dgm:cxn modelId="{61067719-064B-4ADD-B40C-FB9568B9E1B0}" srcId="{F027BB5C-A14D-4B32-BDB9-0981ACA40B0C}" destId="{4DDCF000-FE4D-4936-B8DE-90950970CFAE}" srcOrd="1" destOrd="0" parTransId="{EA40FC5A-F49A-45CA-B146-45ABDA41CC28}" sibTransId="{9C5AA479-ABAE-4D9F-8623-12BD95F09661}"/>
    <dgm:cxn modelId="{B45773C3-3A1A-4ED8-B9EC-4F02D85E99CD}" type="presOf" srcId="{9C5AA479-ABAE-4D9F-8623-12BD95F09661}" destId="{292B107D-E999-478D-B150-A25CC9038851}" srcOrd="0" destOrd="0" presId="urn:microsoft.com/office/officeart/2005/8/layout/cycle6"/>
    <dgm:cxn modelId="{458BB20C-AC3A-488C-A720-5A8D813017D7}" srcId="{F027BB5C-A14D-4B32-BDB9-0981ACA40B0C}" destId="{A4A1088B-D558-43DE-9BBD-02827EB1B369}" srcOrd="2" destOrd="0" parTransId="{5F9B22D3-F076-4B0C-AA06-5D95B08FFB50}" sibTransId="{B18EE8D2-4F35-450D-9B67-DD35FD626ABD}"/>
    <dgm:cxn modelId="{EE1D6B9C-DDAC-4E72-BF5F-9FF083FFC919}" type="presOf" srcId="{F027BB5C-A14D-4B32-BDB9-0981ACA40B0C}" destId="{45DD1F39-384A-4744-9DD3-95B02DF13C06}" srcOrd="0" destOrd="0" presId="urn:microsoft.com/office/officeart/2005/8/layout/cycle6"/>
    <dgm:cxn modelId="{EB385DD7-E53A-4DA4-BCF1-C3421840FEAF}" srcId="{F027BB5C-A14D-4B32-BDB9-0981ACA40B0C}" destId="{FA992E8C-F242-4775-9409-2E032D8A048C}" srcOrd="0" destOrd="0" parTransId="{4D77CC81-12A5-43AF-AEFC-11D35FE5EF0E}" sibTransId="{90D834C6-BD2E-44AE-9D64-617DA237996B}"/>
    <dgm:cxn modelId="{BE9A83C9-6D45-428B-936A-1A7EFB669BB5}" type="presOf" srcId="{5F146B37-0AFB-475A-880C-45C71345812C}" destId="{C9092144-E443-4EE0-9AC1-1615E4F34649}" srcOrd="0" destOrd="0" presId="urn:microsoft.com/office/officeart/2005/8/layout/cycle6"/>
    <dgm:cxn modelId="{B6211C42-268A-4E89-BC38-E7C553C6A0DD}" type="presOf" srcId="{90D834C6-BD2E-44AE-9D64-617DA237996B}" destId="{444A67AB-1DA9-48DD-879F-7D47C0ED68C2}" srcOrd="0" destOrd="0" presId="urn:microsoft.com/office/officeart/2005/8/layout/cycle6"/>
    <dgm:cxn modelId="{F2152C55-FEA7-42E1-94D6-4A1307FD2917}" srcId="{F027BB5C-A14D-4B32-BDB9-0981ACA40B0C}" destId="{09227137-D734-41B1-8E47-CFA1B90DF542}" srcOrd="3" destOrd="0" parTransId="{E9DDDE4A-6859-4F48-8689-98142F25A13F}" sibTransId="{380790B9-F52E-47FC-9546-47B8BF65C1A6}"/>
    <dgm:cxn modelId="{4DE926E1-3F77-46C3-9366-E1318A05AB87}" type="presOf" srcId="{380790B9-F52E-47FC-9546-47B8BF65C1A6}" destId="{8306C9DF-F3E4-47FA-91E6-FE0A70D1B461}" srcOrd="0" destOrd="0" presId="urn:microsoft.com/office/officeart/2005/8/layout/cycle6"/>
    <dgm:cxn modelId="{3A42EA19-A2DC-4A25-ABDB-B598578667ED}" srcId="{F027BB5C-A14D-4B32-BDB9-0981ACA40B0C}" destId="{5F146B37-0AFB-475A-880C-45C71345812C}" srcOrd="4" destOrd="0" parTransId="{8E9A7E96-0B39-42CD-AA49-B2E6FE220A0F}" sibTransId="{66E4D538-42E4-4EF5-A5AA-50F9446C4707}"/>
    <dgm:cxn modelId="{AA516B8A-AB15-43B4-A76A-5EEE2A3ECB5E}" type="presOf" srcId="{09227137-D734-41B1-8E47-CFA1B90DF542}" destId="{B34FEFFA-9F4F-446B-8E15-0DF976CF7E30}" srcOrd="0" destOrd="0" presId="urn:microsoft.com/office/officeart/2005/8/layout/cycle6"/>
    <dgm:cxn modelId="{B4056369-78CF-45E0-BBD6-68A3804A1F93}" type="presOf" srcId="{66E4D538-42E4-4EF5-A5AA-50F9446C4707}" destId="{1C84A46F-A098-4EC3-8E99-82DD901F81BE}" srcOrd="0" destOrd="0" presId="urn:microsoft.com/office/officeart/2005/8/layout/cycle6"/>
    <dgm:cxn modelId="{D7EE6942-35A4-489E-AA50-32D98D11EF0B}" type="presParOf" srcId="{45DD1F39-384A-4744-9DD3-95B02DF13C06}" destId="{E7D2B720-EABA-45CD-9B82-B59668888D3C}" srcOrd="0" destOrd="0" presId="urn:microsoft.com/office/officeart/2005/8/layout/cycle6"/>
    <dgm:cxn modelId="{1EB2376A-1349-4998-A815-654CF742C9B4}" type="presParOf" srcId="{45DD1F39-384A-4744-9DD3-95B02DF13C06}" destId="{8494EDF7-73E1-427D-A4F0-3A1108B85AD0}" srcOrd="1" destOrd="0" presId="urn:microsoft.com/office/officeart/2005/8/layout/cycle6"/>
    <dgm:cxn modelId="{646D580A-8383-43E4-83AF-7BA1E876F35A}" type="presParOf" srcId="{45DD1F39-384A-4744-9DD3-95B02DF13C06}" destId="{444A67AB-1DA9-48DD-879F-7D47C0ED68C2}" srcOrd="2" destOrd="0" presId="urn:microsoft.com/office/officeart/2005/8/layout/cycle6"/>
    <dgm:cxn modelId="{8627C138-E1C6-4B36-B76F-05B40284F7FB}" type="presParOf" srcId="{45DD1F39-384A-4744-9DD3-95B02DF13C06}" destId="{9D8008DE-B279-4171-9CA0-C2B168A1888D}" srcOrd="3" destOrd="0" presId="urn:microsoft.com/office/officeart/2005/8/layout/cycle6"/>
    <dgm:cxn modelId="{467A646B-7789-4367-BAC6-F288FA9DFA92}" type="presParOf" srcId="{45DD1F39-384A-4744-9DD3-95B02DF13C06}" destId="{6B8D9660-02B0-406D-B631-199F8D9DFC3E}" srcOrd="4" destOrd="0" presId="urn:microsoft.com/office/officeart/2005/8/layout/cycle6"/>
    <dgm:cxn modelId="{865CBD25-8113-4244-8257-9930538E5B29}" type="presParOf" srcId="{45DD1F39-384A-4744-9DD3-95B02DF13C06}" destId="{292B107D-E999-478D-B150-A25CC9038851}" srcOrd="5" destOrd="0" presId="urn:microsoft.com/office/officeart/2005/8/layout/cycle6"/>
    <dgm:cxn modelId="{999ECFC2-C268-46FF-A5C5-8883C8AA4CB1}" type="presParOf" srcId="{45DD1F39-384A-4744-9DD3-95B02DF13C06}" destId="{8D7A0C30-C938-4F85-9DCA-E222D9A3FBF4}" srcOrd="6" destOrd="0" presId="urn:microsoft.com/office/officeart/2005/8/layout/cycle6"/>
    <dgm:cxn modelId="{D2CEB048-5E04-415C-A2BF-60BA8E354121}" type="presParOf" srcId="{45DD1F39-384A-4744-9DD3-95B02DF13C06}" destId="{3FA8CE24-08B9-45BE-A0E8-07575BA6FC94}" srcOrd="7" destOrd="0" presId="urn:microsoft.com/office/officeart/2005/8/layout/cycle6"/>
    <dgm:cxn modelId="{BEB1AE69-9A37-49A8-9F65-08EA27CDCA97}" type="presParOf" srcId="{45DD1F39-384A-4744-9DD3-95B02DF13C06}" destId="{3952F9D2-947E-4F82-B04D-14817EAFB9B3}" srcOrd="8" destOrd="0" presId="urn:microsoft.com/office/officeart/2005/8/layout/cycle6"/>
    <dgm:cxn modelId="{86698B8D-A1AF-4E35-B978-D74CFD368274}" type="presParOf" srcId="{45DD1F39-384A-4744-9DD3-95B02DF13C06}" destId="{B34FEFFA-9F4F-446B-8E15-0DF976CF7E30}" srcOrd="9" destOrd="0" presId="urn:microsoft.com/office/officeart/2005/8/layout/cycle6"/>
    <dgm:cxn modelId="{A28969CF-B337-4BE4-BF0B-264F6045BDE9}" type="presParOf" srcId="{45DD1F39-384A-4744-9DD3-95B02DF13C06}" destId="{B6465C53-60AC-444E-BDE7-E9DF136DF54A}" srcOrd="10" destOrd="0" presId="urn:microsoft.com/office/officeart/2005/8/layout/cycle6"/>
    <dgm:cxn modelId="{2A5F22E5-59B2-4E01-B557-2BA5C236B561}" type="presParOf" srcId="{45DD1F39-384A-4744-9DD3-95B02DF13C06}" destId="{8306C9DF-F3E4-47FA-91E6-FE0A70D1B461}" srcOrd="11" destOrd="0" presId="urn:microsoft.com/office/officeart/2005/8/layout/cycle6"/>
    <dgm:cxn modelId="{83B71183-3B7F-4616-ACA8-FA20508FE236}" type="presParOf" srcId="{45DD1F39-384A-4744-9DD3-95B02DF13C06}" destId="{C9092144-E443-4EE0-9AC1-1615E4F34649}" srcOrd="12" destOrd="0" presId="urn:microsoft.com/office/officeart/2005/8/layout/cycle6"/>
    <dgm:cxn modelId="{15EA2328-4493-44E1-9216-A508F57EBF7B}" type="presParOf" srcId="{45DD1F39-384A-4744-9DD3-95B02DF13C06}" destId="{5FFC2055-686D-41BE-B8AD-AD88EBD6D639}" srcOrd="13" destOrd="0" presId="urn:microsoft.com/office/officeart/2005/8/layout/cycle6"/>
    <dgm:cxn modelId="{4A790581-AA83-4661-A8AB-59728975B6ED}" type="presParOf" srcId="{45DD1F39-384A-4744-9DD3-95B02DF13C06}" destId="{1C84A46F-A098-4EC3-8E99-82DD901F81BE}"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8E624-8F47-4BC4-B654-CB2904A49462}" type="datetimeFigureOut">
              <a:rPr lang="en-US" smtClean="0"/>
              <a:pPr/>
              <a:t>5/31/2017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1BBBF-9BD7-46A5-AABD-7B4EA57A7D0E}" type="slidenum">
              <a:rPr lang="en-US" smtClean="0"/>
              <a:pPr/>
              <a:t>‹#›</a:t>
            </a:fld>
            <a:endParaRPr lang="en-US"/>
          </a:p>
        </p:txBody>
      </p:sp>
    </p:spTree>
    <p:extLst>
      <p:ext uri="{BB962C8B-B14F-4D97-AF65-F5344CB8AC3E}">
        <p14:creationId xmlns:p14="http://schemas.microsoft.com/office/powerpoint/2010/main" val="260215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1</a:t>
            </a:fld>
            <a:endParaRPr lang="en-US"/>
          </a:p>
        </p:txBody>
      </p:sp>
    </p:spTree>
    <p:extLst>
      <p:ext uri="{BB962C8B-B14F-4D97-AF65-F5344CB8AC3E}">
        <p14:creationId xmlns:p14="http://schemas.microsoft.com/office/powerpoint/2010/main" val="16701071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1.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38.xml"/><Relationship Id="rId7" Type="http://schemas.openxmlformats.org/officeDocument/2006/relationships/slideMaster" Target="../slideMasters/slideMaster1.xml"/><Relationship Id="rId12" Type="http://schemas.openxmlformats.org/officeDocument/2006/relationships/image" Target="../media/image4.emf"/><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tags" Target="../tags/tag41.xml"/><Relationship Id="rId11" Type="http://schemas.openxmlformats.org/officeDocument/2006/relationships/image" Target="../media/image9.jpeg"/><Relationship Id="rId5" Type="http://schemas.openxmlformats.org/officeDocument/2006/relationships/tags" Target="../tags/tag40.xml"/><Relationship Id="rId10" Type="http://schemas.openxmlformats.org/officeDocument/2006/relationships/image" Target="../media/image1.emf"/><Relationship Id="rId4" Type="http://schemas.openxmlformats.org/officeDocument/2006/relationships/tags" Target="../tags/tag39.xml"/><Relationship Id="rId9"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1.emf"/><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p:nvPicPr>
        <p:blipFill>
          <a:blip r:embed="rId9" cstate="print"/>
          <a:srcRect l="240" t="25" r="260" b="533"/>
          <a:stretch>
            <a:fillRect/>
          </a:stretch>
        </p:blipFill>
        <p:spPr>
          <a:xfrm>
            <a:off x="0" y="1324099"/>
            <a:ext cx="12192000" cy="5533901"/>
          </a:xfrm>
          <a:prstGeom prst="rect">
            <a:avLst/>
          </a:prstGeom>
        </p:spPr>
      </p:pic>
      <p:sp>
        <p:nvSpPr>
          <p:cNvPr id="18" name="Rectangle 17"/>
          <p:cNvSpPr/>
          <p:nvPr>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p:custDataLst>
              <p:tags r:id="rId3"/>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2108" name="think-cell Slide" r:id="rId10" imgW="360" imgH="360" progId="">
                  <p:embed/>
                </p:oleObj>
              </mc:Choice>
              <mc:Fallback>
                <p:oleObj name="think-cell Slide" r:id="rId10" imgW="360" imgH="360" progId="">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p:custDataLst>
              <p:tags r:id="rId4"/>
            </p:custDataLst>
          </p:nvPr>
        </p:nvPicPr>
        <p:blipFill>
          <a:blip r:embed="rId12" cstate="email"/>
          <a:srcRect/>
          <a:stretch>
            <a:fillRect/>
          </a:stretch>
        </p:blipFill>
        <p:spPr bwMode="auto">
          <a:xfrm>
            <a:off x="8085891" y="6520718"/>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558853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6" y="4551798"/>
            <a:ext cx="5589207"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p:custDataLst>
              <p:tags r:id="rId7"/>
            </p:custDataLst>
          </p:nvPr>
        </p:nvPicPr>
        <p:blipFill>
          <a:blip r:embed="rId13" cstate="email"/>
          <a:srcRect/>
          <a:stretch>
            <a:fillRect/>
          </a:stretch>
        </p:blipFill>
        <p:spPr bwMode="auto">
          <a:xfrm>
            <a:off x="881519" y="653034"/>
            <a:ext cx="3693548" cy="694690"/>
          </a:xfrm>
          <a:prstGeom prst="rect">
            <a:avLst/>
          </a:prstGeom>
          <a:noFill/>
        </p:spPr>
      </p:pic>
    </p:spTree>
    <p:extLst>
      <p:ext uri="{BB962C8B-B14F-4D97-AF65-F5344CB8AC3E}">
        <p14:creationId xmlns:p14="http://schemas.microsoft.com/office/powerpoint/2010/main" val="38481895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10300" name="think-cell Slide" r:id="rId3" imgW="360" imgH="360" progId="">
                  <p:embed/>
                </p:oleObj>
              </mc:Choice>
              <mc:Fallback>
                <p:oleObj name="think-cell Slide" r:id="rId3" imgW="360" imgH="3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26474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ver 2">
    <p:spTree>
      <p:nvGrpSpPr>
        <p:cNvPr id="1" name=""/>
        <p:cNvGrpSpPr/>
        <p:nvPr/>
      </p:nvGrpSpPr>
      <p:grpSpPr>
        <a:xfrm>
          <a:off x="0" y="0"/>
          <a:ext cx="0" cy="0"/>
          <a:chOff x="0" y="0"/>
          <a:chExt cx="0" cy="0"/>
        </a:xfrm>
      </p:grpSpPr>
      <p:pic>
        <p:nvPicPr>
          <p:cNvPr id="3" name="Picture 2" descr="2014-08-27_Infra_KV_Final.jpg"/>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0" y="682364"/>
            <a:ext cx="12192000" cy="6194590"/>
          </a:xfrm>
          <a:prstGeom prst="rect">
            <a:avLst/>
          </a:prstGeom>
        </p:spPr>
      </p:pic>
      <p:graphicFrame>
        <p:nvGraphicFramePr>
          <p:cNvPr id="5" name="Object 4" hidden="1"/>
          <p:cNvGraphicFramePr>
            <a:graphicFrameLocks noChangeAspect="1"/>
          </p:cNvGraphicFramePr>
          <p:nvPr/>
        </p:nvGraphicFramePr>
        <p:xfrm>
          <a:off x="3" y="0"/>
          <a:ext cx="195384" cy="158750"/>
        </p:xfrm>
        <a:graphic>
          <a:graphicData uri="http://schemas.openxmlformats.org/presentationml/2006/ole">
            <mc:AlternateContent xmlns:mc="http://schemas.openxmlformats.org/markup-compatibility/2006">
              <mc:Choice xmlns:v="urn:schemas-microsoft-com:vml" Requires="v">
                <p:oleObj spid="_x0000_s11324" name="think-cell Slide" r:id="rId9" imgW="360" imgH="360" progId="">
                  <p:embed/>
                </p:oleObj>
              </mc:Choice>
              <mc:Fallback>
                <p:oleObj name="think-cell Slide" r:id="rId9" imgW="360" imgH="360"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3514387" y="4900092"/>
            <a:ext cx="8353083"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3524520" y="5405372"/>
            <a:ext cx="834312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p:custDataLst>
              <p:tags r:id="rId4"/>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p:custDataLst>
              <p:tags r:id="rId5"/>
            </p:custDataLst>
          </p:nvPr>
        </p:nvSpPr>
        <p:spPr bwMode="auto">
          <a:xfrm>
            <a:off x="1" y="2"/>
            <a:ext cx="12192392"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5464" y="658705"/>
            <a:ext cx="3544616" cy="686046"/>
          </a:xfrm>
          <a:prstGeom prst="rect">
            <a:avLst/>
          </a:prstGeom>
        </p:spPr>
      </p:pic>
      <p:pic>
        <p:nvPicPr>
          <p:cNvPr id="11" name="Picture 104" descr="C:\Users\UserSim\Desktop\Capgemini\moto.emf"/>
          <p:cNvPicPr>
            <a:picLocks noChangeAspect="1" noChangeArrowheads="1"/>
          </p:cNvPicPr>
          <p:nvPr>
            <p:custDataLst>
              <p:tags r:id="rId6"/>
            </p:custDataLst>
          </p:nvPr>
        </p:nvPicPr>
        <p:blipFill>
          <a:blip r:embed="rId12" cstate="email"/>
          <a:srcRect/>
          <a:stretch>
            <a:fillRect/>
          </a:stretch>
        </p:blipFill>
        <p:spPr bwMode="auto">
          <a:xfrm>
            <a:off x="8085891" y="6520698"/>
            <a:ext cx="3544616" cy="229351"/>
          </a:xfrm>
          <a:prstGeom prst="rect">
            <a:avLst/>
          </a:prstGeom>
          <a:noFill/>
        </p:spPr>
      </p:pic>
    </p:spTree>
    <p:extLst>
      <p:ext uri="{BB962C8B-B14F-4D97-AF65-F5344CB8AC3E}">
        <p14:creationId xmlns:p14="http://schemas.microsoft.com/office/powerpoint/2010/main" val="6920688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16204" y="-1"/>
            <a:ext cx="12231064" cy="5610553"/>
          </a:xfrm>
          <a:prstGeom prst="rect">
            <a:avLst/>
          </a:prstGeom>
        </p:spPr>
      </p:pic>
      <p:graphicFrame>
        <p:nvGraphicFramePr>
          <p:cNvPr id="5" name="Object 4" hidden="1"/>
          <p:cNvGraphicFramePr>
            <a:graphicFrameLocks noChangeAspect="1"/>
          </p:cNvGraphicFramePr>
          <p:nvPr/>
        </p:nvGraphicFramePr>
        <p:xfrm>
          <a:off x="2" y="0"/>
          <a:ext cx="195385" cy="158750"/>
        </p:xfrm>
        <a:graphic>
          <a:graphicData uri="http://schemas.openxmlformats.org/presentationml/2006/ole">
            <mc:AlternateContent xmlns:mc="http://schemas.openxmlformats.org/markup-compatibility/2006">
              <mc:Choice xmlns:v="urn:schemas-microsoft-com:vml" Requires="v">
                <p:oleObj spid="_x0000_s12348" name="think-cell Slide" r:id="rId6" imgW="360" imgH="360" progId="">
                  <p:embed/>
                </p:oleObj>
              </mc:Choice>
              <mc:Fallback>
                <p:oleObj name="think-cell Slide" r:id="rId6" imgW="360" imgH="36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p:custDataLst>
              <p:tags r:id="rId2"/>
            </p:custDataLst>
          </p:nvPr>
        </p:nvSpPr>
        <p:spPr bwMode="auto">
          <a:xfrm flipV="1">
            <a:off x="-15135" y="3384915"/>
            <a:ext cx="12228923"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3"/>
            </p:custDataLst>
          </p:nvPr>
        </p:nvSpPr>
        <p:spPr>
          <a:xfrm>
            <a:off x="0" y="5201122"/>
            <a:ext cx="12192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2036146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2451" y="1367641"/>
            <a:ext cx="8973312"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822452" y="4233113"/>
            <a:ext cx="8972549" cy="907941"/>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extLst>
      <p:ext uri="{BB962C8B-B14F-4D97-AF65-F5344CB8AC3E}">
        <p14:creationId xmlns:p14="http://schemas.microsoft.com/office/powerpoint/2010/main" val="100014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smtClean="0"/>
              <a:t>Click to edit Master title style</a:t>
            </a:r>
            <a:endParaRPr lang="en-US" dirty="0"/>
          </a:p>
        </p:txBody>
      </p:sp>
      <p:sp>
        <p:nvSpPr>
          <p:cNvPr id="3" name="Text Placeholder 4"/>
          <p:cNvSpPr>
            <a:spLocks noGrp="1"/>
          </p:cNvSpPr>
          <p:nvPr>
            <p:ph type="body" sz="quarter" idx="10" hasCustomPrompt="1"/>
          </p:nvPr>
        </p:nvSpPr>
        <p:spPr>
          <a:xfrm>
            <a:off x="403909" y="1465508"/>
            <a:ext cx="11392276"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80829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AF4F1FB-F58A-402C-B9C9-1F90694A5B9C}" type="datetimeFigureOut">
              <a:rPr lang="en-US" smtClean="0"/>
              <a:t>5/31/2017</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815F728-0559-4C80-AFBF-96427A043859}" type="slidenum">
              <a:rPr lang="en-US" smtClean="0"/>
              <a:t>‹#›</a:t>
            </a:fld>
            <a:endParaRPr lang="en-US" dirty="0"/>
          </a:p>
        </p:txBody>
      </p:sp>
    </p:spTree>
    <p:extLst>
      <p:ext uri="{BB962C8B-B14F-4D97-AF65-F5344CB8AC3E}">
        <p14:creationId xmlns:p14="http://schemas.microsoft.com/office/powerpoint/2010/main" val="3531847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10" name="Image 9" descr="test5.jpg"/>
          <p:cNvPicPr>
            <a:picLocks noChangeAspect="1"/>
          </p:cNvPicPr>
          <p:nvPr/>
        </p:nvPicPr>
        <p:blipFill>
          <a:blip r:embed="rId9"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3132" name="think-cell Slide" r:id="rId10" imgW="360" imgH="360" progId="">
                  <p:embed/>
                </p:oleObj>
              </mc:Choice>
              <mc:Fallback>
                <p:oleObj name="think-cell Slide" r:id="rId10" imgW="360" imgH="360" progId="">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5527080" y="1968840"/>
            <a:ext cx="666492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6568559" y="4609876"/>
            <a:ext cx="5623443"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p:custDataLst>
              <p:tags r:id="rId4"/>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p:custDataLst>
              <p:tags r:id="rId5"/>
            </p:custDataLst>
          </p:nvPr>
        </p:nvPicPr>
        <p:blipFill>
          <a:blip r:embed="rId12" cstate="email"/>
          <a:srcRect/>
          <a:stretch>
            <a:fillRect/>
          </a:stretch>
        </p:blipFill>
        <p:spPr bwMode="auto">
          <a:xfrm>
            <a:off x="881519" y="653034"/>
            <a:ext cx="3693548" cy="694690"/>
          </a:xfrm>
          <a:prstGeom prst="rect">
            <a:avLst/>
          </a:prstGeom>
          <a:noFill/>
        </p:spPr>
      </p:pic>
      <p:sp>
        <p:nvSpPr>
          <p:cNvPr id="23" name="Rectangle 22"/>
          <p:cNvSpPr/>
          <p:nvPr>
            <p:custDataLst>
              <p:tags r:id="rId6"/>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p:custDataLst>
              <p:tags r:id="rId7"/>
            </p:custDataLst>
          </p:nvPr>
        </p:nvPicPr>
        <p:blipFill>
          <a:blip r:embed="rId13" cstate="email"/>
          <a:srcRect/>
          <a:stretch>
            <a:fillRect/>
          </a:stretch>
        </p:blipFill>
        <p:spPr bwMode="auto">
          <a:xfrm>
            <a:off x="8085891" y="6520718"/>
            <a:ext cx="3694061" cy="239021"/>
          </a:xfrm>
          <a:prstGeom prst="rect">
            <a:avLst/>
          </a:prstGeom>
          <a:noFill/>
        </p:spPr>
      </p:pic>
    </p:spTree>
    <p:extLst>
      <p:ext uri="{BB962C8B-B14F-4D97-AF65-F5344CB8AC3E}">
        <p14:creationId xmlns:p14="http://schemas.microsoft.com/office/powerpoint/2010/main" val="176995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p:nvPicPr>
        <p:blipFill>
          <a:blip r:embed="rId6" cstate="print"/>
          <a:srcRect l="120" t="188" r="380" b="564"/>
          <a:stretch>
            <a:fillRect/>
          </a:stretch>
        </p:blipFill>
        <p:spPr>
          <a:xfrm>
            <a:off x="0" y="0"/>
            <a:ext cx="12192000" cy="6353298"/>
          </a:xfrm>
          <a:prstGeom prst="rect">
            <a:avLst/>
          </a:prstGeom>
        </p:spPr>
      </p:pic>
      <p:graphicFrame>
        <p:nvGraphicFramePr>
          <p:cNvPr id="7" name="Object 6"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4156"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p:custDataLst>
              <p:tags r:id="rId3"/>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98139" y="1502001"/>
            <a:ext cx="8378648"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val="126952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5180"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71"/>
            <a:ext cx="1179397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7222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6204" name="think-cell Slide" r:id="rId6" imgW="360" imgH="360" progId="">
                  <p:embed/>
                </p:oleObj>
              </mc:Choice>
              <mc:Fallback>
                <p:oleObj name="think-cell Slide" r:id="rId6" imgW="360" imgH="36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3"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1211284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7228" name="think-cell Slide" r:id="rId6" imgW="360" imgH="360" progId="">
                  <p:embed/>
                </p:oleObj>
              </mc:Choice>
              <mc:Fallback>
                <p:oleObj name="think-cell Slide" r:id="rId6" imgW="360" imgH="36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1533439"/>
            <a:ext cx="5541093"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1533440"/>
            <a:ext cx="5541093"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61362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8252" name="think-cell Slide" r:id="rId8" imgW="360" imgH="360" progId="">
                  <p:embed/>
                </p:oleObj>
              </mc:Choice>
              <mc:Fallback>
                <p:oleObj name="think-cell Slide" r:id="rId8" imgW="360" imgH="360"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2206953"/>
            <a:ext cx="5541093"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2208394"/>
            <a:ext cx="5541093"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87335"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3886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2348"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2348"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6217053"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6217053"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2348"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2348"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6217053"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6217053"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9585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9276"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50672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085" name="think-cell Slide" r:id="rId25" imgW="360" imgH="360" progId="">
                  <p:embed/>
                </p:oleObj>
              </mc:Choice>
              <mc:Fallback>
                <p:oleObj name="think-cell Slide" r:id="rId25" imgW="360" imgH="360" progId="">
                  <p:embed/>
                  <p:pic>
                    <p:nvPicPr>
                      <p:cNvPr id="0"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8"/>
            </p:custDataLst>
          </p:nvPr>
        </p:nvSpPr>
        <p:spPr>
          <a:xfrm>
            <a:off x="17" y="4"/>
            <a:ext cx="12191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9"/>
            </p:custDataLst>
          </p:nvPr>
        </p:nvSpPr>
        <p:spPr>
          <a:xfrm>
            <a:off x="398037" y="1501977"/>
            <a:ext cx="11616153"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0"/>
            </p:custDataLst>
          </p:nvPr>
        </p:nvSpPr>
        <p:spPr>
          <a:xfrm>
            <a:off x="11788151" y="6661691"/>
            <a:ext cx="110607"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1"/>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2"/>
            </p:custDataLst>
          </p:nvPr>
        </p:nvSpPr>
        <p:spPr bwMode="auto">
          <a:xfrm>
            <a:off x="8297642" y="6623427"/>
            <a:ext cx="327463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3"/>
            </p:custDataLst>
          </p:nvPr>
        </p:nvPicPr>
        <p:blipFill>
          <a:blip r:embed="rId27" cstate="email"/>
          <a:srcRect/>
          <a:stretch>
            <a:fillRect/>
          </a:stretch>
        </p:blipFill>
        <p:spPr bwMode="auto">
          <a:xfrm>
            <a:off x="195655" y="6443187"/>
            <a:ext cx="1613064" cy="320682"/>
          </a:xfrm>
          <a:prstGeom prst="rect">
            <a:avLst/>
          </a:prstGeom>
          <a:noFill/>
        </p:spPr>
      </p:pic>
      <p:cxnSp>
        <p:nvCxnSpPr>
          <p:cNvPr id="15" name="Straight Connector 5"/>
          <p:cNvCxnSpPr/>
          <p:nvPr>
            <p:custDataLst>
              <p:tags r:id="rId24"/>
            </p:custDataLst>
          </p:nvPr>
        </p:nvCxnSpPr>
        <p:spPr>
          <a:xfrm flipH="1">
            <a:off x="18"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33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archstorage.techtarget.com/definition/byte"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gif"/><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788750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Laser printer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98021" y="1490633"/>
            <a:ext cx="11793979" cy="4026560"/>
          </a:xfrm>
        </p:spPr>
        <p:txBody>
          <a:bodyPr/>
          <a:lstStyle/>
          <a:p>
            <a:r>
              <a:rPr lang="en-US" b="1" dirty="0" smtClean="0">
                <a:solidFill>
                  <a:srgbClr val="010203"/>
                </a:solidFill>
                <a:latin typeface="Times New Roman" pitchFamily="18" charset="0"/>
                <a:cs typeface="Times New Roman" pitchFamily="18" charset="0"/>
              </a:rPr>
              <a:t>Components</a:t>
            </a:r>
          </a:p>
          <a:p>
            <a:pPr lvl="1"/>
            <a:r>
              <a:rPr lang="en-US" dirty="0" smtClean="0">
                <a:solidFill>
                  <a:srgbClr val="010203"/>
                </a:solidFill>
                <a:latin typeface="Times New Roman" pitchFamily="18" charset="0"/>
                <a:cs typeface="Times New Roman" pitchFamily="18" charset="0"/>
              </a:rPr>
              <a:t>Tonner hopper</a:t>
            </a:r>
          </a:p>
          <a:p>
            <a:pPr lvl="1"/>
            <a:r>
              <a:rPr lang="en-US" dirty="0" smtClean="0">
                <a:solidFill>
                  <a:srgbClr val="010203"/>
                </a:solidFill>
                <a:latin typeface="Times New Roman" pitchFamily="18" charset="0"/>
                <a:cs typeface="Times New Roman" pitchFamily="18" charset="0"/>
              </a:rPr>
              <a:t>Laser unit</a:t>
            </a:r>
          </a:p>
          <a:p>
            <a:pPr lvl="1"/>
            <a:r>
              <a:rPr lang="en-US" dirty="0" smtClean="0">
                <a:solidFill>
                  <a:srgbClr val="010203"/>
                </a:solidFill>
                <a:latin typeface="Times New Roman" pitchFamily="18" charset="0"/>
                <a:cs typeface="Times New Roman" pitchFamily="18" charset="0"/>
              </a:rPr>
              <a:t>Drum assembly</a:t>
            </a:r>
          </a:p>
          <a:p>
            <a:pPr lvl="1"/>
            <a:r>
              <a:rPr lang="en-US" dirty="0" smtClean="0">
                <a:solidFill>
                  <a:srgbClr val="010203"/>
                </a:solidFill>
                <a:latin typeface="Times New Roman" pitchFamily="18" charset="0"/>
                <a:cs typeface="Times New Roman" pitchFamily="18" charset="0"/>
              </a:rPr>
              <a:t>Fuser</a:t>
            </a:r>
          </a:p>
          <a:p>
            <a:pPr lvl="1"/>
            <a:r>
              <a:rPr lang="en-US" dirty="0" smtClean="0">
                <a:solidFill>
                  <a:srgbClr val="010203"/>
                </a:solidFill>
                <a:latin typeface="Times New Roman" pitchFamily="18" charset="0"/>
                <a:cs typeface="Times New Roman" pitchFamily="18" charset="0"/>
              </a:rPr>
              <a:t>Paper tray</a:t>
            </a:r>
            <a:endParaRPr lang="en-US" dirty="0">
              <a:solidFill>
                <a:srgbClr val="010203"/>
              </a:solidFill>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711" y="1506415"/>
            <a:ext cx="4582258" cy="414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873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Block Diagram </a:t>
            </a:r>
            <a:r>
              <a:rPr lang="en-US" b="1" dirty="0">
                <a:latin typeface="Times New Roman" panose="02020603050405020304" pitchFamily="18" charset="0"/>
                <a:cs typeface="Times New Roman" panose="02020603050405020304" pitchFamily="18" charset="0"/>
              </a:rPr>
              <a:t>Of SMPS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37" y="2555630"/>
            <a:ext cx="11616153" cy="3805623"/>
          </a:xfrm>
        </p:spPr>
        <p:txBody>
          <a:bodyPr/>
          <a:lstStyle/>
          <a:p>
            <a:pPr marL="0" indent="0">
              <a:buNone/>
            </a:pPr>
            <a:r>
              <a:rPr lang="en-US" dirty="0" smtClean="0"/>
              <a:t>                                                                        </a:t>
            </a:r>
          </a:p>
          <a:p>
            <a:pPr marL="0" indent="0">
              <a:buNone/>
            </a:pPr>
            <a:r>
              <a:rPr lang="en-US" sz="1200" b="1" dirty="0" smtClean="0">
                <a:latin typeface="Calibri" pitchFamily="34" charset="0"/>
              </a:rPr>
              <a:t>Ac I/P</a:t>
            </a:r>
          </a:p>
          <a:p>
            <a:pPr marL="0" indent="0">
              <a:buNone/>
            </a:pPr>
            <a:r>
              <a:rPr lang="en-US" sz="1200" dirty="0" smtClean="0">
                <a:latin typeface="Calibri" pitchFamily="34" charset="0"/>
              </a:rPr>
              <a:t>230</a:t>
            </a:r>
            <a:r>
              <a:rPr lang="en-US" dirty="0" smtClean="0">
                <a:latin typeface="Calibri" pitchFamily="34" charset="0"/>
              </a:rPr>
              <a:t>v                                                                                                                      </a:t>
            </a:r>
            <a:r>
              <a:rPr lang="en-US" sz="1200" dirty="0" smtClean="0">
                <a:latin typeface="Calibri" pitchFamily="34" charset="0"/>
              </a:rPr>
              <a:t>DC</a:t>
            </a:r>
            <a:r>
              <a:rPr lang="en-US" dirty="0" smtClean="0">
                <a:latin typeface="Calibri" pitchFamily="34" charset="0"/>
              </a:rPr>
              <a:t> </a:t>
            </a:r>
            <a:r>
              <a:rPr lang="en-US" sz="1200" dirty="0" smtClean="0">
                <a:latin typeface="Calibri" pitchFamily="34" charset="0"/>
              </a:rPr>
              <a:t>I/p</a:t>
            </a:r>
            <a:endParaRPr lang="en-US" sz="1200" dirty="0">
              <a:latin typeface="Calibri" pitchFamily="34" charset="0"/>
            </a:endParaRPr>
          </a:p>
        </p:txBody>
      </p:sp>
      <p:sp>
        <p:nvSpPr>
          <p:cNvPr id="6" name="Rectangle 5"/>
          <p:cNvSpPr/>
          <p:nvPr/>
        </p:nvSpPr>
        <p:spPr>
          <a:xfrm>
            <a:off x="1117600" y="2479429"/>
            <a:ext cx="19304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Calibri" pitchFamily="34" charset="0"/>
              </a:rPr>
              <a:t>Step down Transformer</a:t>
            </a:r>
          </a:p>
        </p:txBody>
      </p:sp>
      <p:sp>
        <p:nvSpPr>
          <p:cNvPr id="7" name="Rectangle 6"/>
          <p:cNvSpPr/>
          <p:nvPr/>
        </p:nvSpPr>
        <p:spPr>
          <a:xfrm>
            <a:off x="3648892" y="2502875"/>
            <a:ext cx="21336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Calibri" pitchFamily="34" charset="0"/>
              </a:rPr>
              <a:t>Bridge Rectifier</a:t>
            </a:r>
          </a:p>
        </p:txBody>
      </p:sp>
      <p:sp>
        <p:nvSpPr>
          <p:cNvPr id="8" name="Rectangle 7"/>
          <p:cNvSpPr/>
          <p:nvPr/>
        </p:nvSpPr>
        <p:spPr>
          <a:xfrm>
            <a:off x="6400800" y="2526321"/>
            <a:ext cx="19304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Calibri" pitchFamily="34" charset="0"/>
              </a:rPr>
              <a:t>Filter</a:t>
            </a:r>
          </a:p>
        </p:txBody>
      </p:sp>
      <p:sp>
        <p:nvSpPr>
          <p:cNvPr id="9" name="Rectangle 8"/>
          <p:cNvSpPr/>
          <p:nvPr/>
        </p:nvSpPr>
        <p:spPr>
          <a:xfrm>
            <a:off x="9042400" y="2526321"/>
            <a:ext cx="17272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Calibri" pitchFamily="34" charset="0"/>
              </a:rPr>
              <a:t>Voltage Regulator</a:t>
            </a:r>
          </a:p>
        </p:txBody>
      </p:sp>
      <p:cxnSp>
        <p:nvCxnSpPr>
          <p:cNvPr id="11" name="Straight Arrow Connector 10"/>
          <p:cNvCxnSpPr/>
          <p:nvPr/>
        </p:nvCxnSpPr>
        <p:spPr>
          <a:xfrm>
            <a:off x="3048001" y="2980004"/>
            <a:ext cx="600892" cy="1524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97676" y="2983521"/>
            <a:ext cx="630031" cy="23446"/>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31200" y="2967695"/>
            <a:ext cx="711200" cy="762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15692" y="4422946"/>
            <a:ext cx="2794000" cy="914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50000"/>
                  </a:schemeClr>
                </a:solidFill>
                <a:latin typeface="Calibri" pitchFamily="34" charset="0"/>
              </a:rPr>
              <a:t>Feedback Circuit</a:t>
            </a:r>
          </a:p>
        </p:txBody>
      </p:sp>
      <p:cxnSp>
        <p:nvCxnSpPr>
          <p:cNvPr id="24" name="Straight Connector 23"/>
          <p:cNvCxnSpPr/>
          <p:nvPr/>
        </p:nvCxnSpPr>
        <p:spPr>
          <a:xfrm>
            <a:off x="3962401" y="4800598"/>
            <a:ext cx="753292"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962400" y="3420792"/>
            <a:ext cx="0" cy="135636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769600" y="2995244"/>
            <a:ext cx="1117600"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328400" y="2975315"/>
            <a:ext cx="0" cy="181356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09693" y="4788875"/>
            <a:ext cx="3818708"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06400" y="2983521"/>
            <a:ext cx="711200" cy="1143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2369" y="1453660"/>
            <a:ext cx="10562493" cy="707886"/>
          </a:xfrm>
          <a:prstGeom prst="rect">
            <a:avLst/>
          </a:prstGeom>
          <a:noFill/>
        </p:spPr>
        <p:txBody>
          <a:bodyPr wrap="square" rtlCol="0">
            <a:spAutoFit/>
          </a:bodyPr>
          <a:lstStyle/>
          <a:p>
            <a:pPr marL="342900" indent="-342900">
              <a:buClr>
                <a:schemeClr val="accent5">
                  <a:lumMod val="60000"/>
                  <a:lumOff val="40000"/>
                </a:schemeClr>
              </a:buClr>
              <a:buFont typeface="Wingdings" panose="05000000000000000000" pitchFamily="2" charset="2"/>
              <a:buChar char="§"/>
            </a:pPr>
            <a:r>
              <a:rPr lang="en-US" sz="2000" dirty="0">
                <a:solidFill>
                  <a:srgbClr val="010203"/>
                </a:solidFill>
                <a:latin typeface="Times New Roman" pitchFamily="18" charset="0"/>
                <a:cs typeface="Times New Roman" pitchFamily="18" charset="0"/>
              </a:rPr>
              <a:t>A switched-mode power supply (SMPS) is an electronic circuit that converts power using switching devices that are turned on and off at high frequencies</a:t>
            </a:r>
            <a:endParaRPr lang="en-US" sz="2000" dirty="0" smtClean="0">
              <a:solidFill>
                <a:schemeClr val="tx2">
                  <a:lumMod val="50000"/>
                </a:schemeClr>
              </a:solidFill>
            </a:endParaRPr>
          </a:p>
        </p:txBody>
      </p:sp>
    </p:spTree>
    <p:extLst>
      <p:ext uri="{BB962C8B-B14F-4D97-AF65-F5344CB8AC3E}">
        <p14:creationId xmlns:p14="http://schemas.microsoft.com/office/powerpoint/2010/main" val="3586584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10203"/>
                </a:solidFill>
                <a:latin typeface="Times New Roman" pitchFamily="18" charset="0"/>
                <a:cs typeface="Times New Roman" pitchFamily="18" charset="0"/>
              </a:rPr>
              <a:t>Motherboard</a:t>
            </a:r>
            <a:endParaRPr lang="en-US" dirty="0">
              <a:solidFill>
                <a:srgbClr val="010203"/>
              </a:solidFill>
              <a:latin typeface="Times New Roman" pitchFamily="18" charset="0"/>
              <a:cs typeface="Times New Roman" pitchFamily="18" charset="0"/>
            </a:endParaRPr>
          </a:p>
        </p:txBody>
      </p:sp>
      <p:sp>
        <p:nvSpPr>
          <p:cNvPr id="3" name="Content Placeholder 2"/>
          <p:cNvSpPr>
            <a:spLocks noGrp="1"/>
          </p:cNvSpPr>
          <p:nvPr>
            <p:ph idx="1"/>
          </p:nvPr>
        </p:nvSpPr>
        <p:spPr>
          <a:xfrm>
            <a:off x="398021" y="1324707"/>
            <a:ext cx="11793979" cy="5017477"/>
          </a:xfrm>
        </p:spPr>
        <p:txBody>
          <a:bodyPr/>
          <a:lstStyle/>
          <a:p>
            <a:pPr marL="174625" lvl="1" indent="0">
              <a:buNone/>
            </a:pPr>
            <a:r>
              <a:rPr lang="en-US" sz="2000" dirty="0" smtClean="0">
                <a:solidFill>
                  <a:srgbClr val="010203"/>
                </a:solidFill>
                <a:latin typeface="Times New Roman" pitchFamily="18" charset="0"/>
                <a:cs typeface="Times New Roman" pitchFamily="18" charset="0"/>
              </a:rPr>
              <a:t>	Mother </a:t>
            </a:r>
            <a:r>
              <a:rPr lang="en-US" sz="2000" dirty="0">
                <a:solidFill>
                  <a:srgbClr val="010203"/>
                </a:solidFill>
                <a:latin typeface="Times New Roman" pitchFamily="18" charset="0"/>
                <a:cs typeface="Times New Roman" pitchFamily="18" charset="0"/>
              </a:rPr>
              <a:t>board is also known as ‘</a:t>
            </a:r>
            <a:r>
              <a:rPr lang="en-US" sz="2000" b="1" dirty="0">
                <a:solidFill>
                  <a:srgbClr val="010203"/>
                </a:solidFill>
                <a:latin typeface="Times New Roman" pitchFamily="18" charset="0"/>
                <a:cs typeface="Times New Roman" pitchFamily="18" charset="0"/>
              </a:rPr>
              <a:t>Main board ‘</a:t>
            </a:r>
            <a:r>
              <a:rPr lang="en-US" sz="2000" dirty="0">
                <a:solidFill>
                  <a:srgbClr val="010203"/>
                </a:solidFill>
                <a:latin typeface="Times New Roman" pitchFamily="18" charset="0"/>
                <a:cs typeface="Times New Roman" pitchFamily="18" charset="0"/>
              </a:rPr>
              <a:t>.It holds and allows communication between many of the crucial electronic components of a system, such as the CPU and memory, and provides connectors for other </a:t>
            </a:r>
            <a:r>
              <a:rPr lang="en-US" sz="2000" dirty="0" smtClean="0">
                <a:solidFill>
                  <a:srgbClr val="010203"/>
                </a:solidFill>
                <a:latin typeface="Times New Roman" pitchFamily="18" charset="0"/>
                <a:cs typeface="Times New Roman" pitchFamily="18" charset="0"/>
              </a:rPr>
              <a:t>peripherals.</a:t>
            </a:r>
          </a:p>
          <a:p>
            <a:pPr marL="0" indent="0">
              <a:buNone/>
            </a:pPr>
            <a:r>
              <a:rPr lang="en-US" dirty="0">
                <a:solidFill>
                  <a:srgbClr val="010203"/>
                </a:solidFill>
                <a:latin typeface="Times New Roman" pitchFamily="18" charset="0"/>
                <a:cs typeface="Times New Roman" pitchFamily="18" charset="0"/>
              </a:rPr>
              <a:t> </a:t>
            </a:r>
            <a:r>
              <a:rPr lang="en-US" dirty="0" smtClean="0">
                <a:solidFill>
                  <a:srgbClr val="010203"/>
                </a:solidFill>
                <a:latin typeface="Times New Roman" pitchFamily="18" charset="0"/>
                <a:cs typeface="Times New Roman" pitchFamily="18" charset="0"/>
              </a:rPr>
              <a:t>      </a:t>
            </a:r>
            <a:r>
              <a:rPr lang="en-US" b="1" dirty="0" smtClean="0">
                <a:solidFill>
                  <a:srgbClr val="010203"/>
                </a:solidFill>
                <a:latin typeface="Times New Roman" pitchFamily="18" charset="0"/>
                <a:cs typeface="Times New Roman" pitchFamily="18" charset="0"/>
              </a:rPr>
              <a:t>North </a:t>
            </a:r>
            <a:r>
              <a:rPr lang="en-US" b="1" dirty="0">
                <a:solidFill>
                  <a:srgbClr val="010203"/>
                </a:solidFill>
                <a:latin typeface="Times New Roman" pitchFamily="18" charset="0"/>
                <a:cs typeface="Times New Roman" pitchFamily="18" charset="0"/>
              </a:rPr>
              <a:t>and South Bridge</a:t>
            </a:r>
          </a:p>
          <a:p>
            <a:pPr marL="0" indent="0">
              <a:lnSpc>
                <a:spcPct val="100000"/>
              </a:lnSpc>
              <a:buNone/>
            </a:pPr>
            <a:r>
              <a:rPr lang="en-US" b="1" dirty="0" smtClean="0">
                <a:solidFill>
                  <a:srgbClr val="010203"/>
                </a:solidFill>
                <a:latin typeface="Times New Roman" pitchFamily="18" charset="0"/>
                <a:cs typeface="Times New Roman" pitchFamily="18" charset="0"/>
              </a:rPr>
              <a:t>       Expansion </a:t>
            </a:r>
            <a:r>
              <a:rPr lang="en-US" b="1" dirty="0">
                <a:solidFill>
                  <a:srgbClr val="010203"/>
                </a:solidFill>
                <a:latin typeface="Times New Roman" pitchFamily="18" charset="0"/>
                <a:cs typeface="Times New Roman" pitchFamily="18" charset="0"/>
              </a:rPr>
              <a:t>slot-  </a:t>
            </a:r>
            <a:r>
              <a:rPr lang="en-US" dirty="0">
                <a:solidFill>
                  <a:srgbClr val="010203"/>
                </a:solidFill>
                <a:latin typeface="Times New Roman" pitchFamily="18" charset="0"/>
                <a:cs typeface="Times New Roman" pitchFamily="18" charset="0"/>
              </a:rPr>
              <a:t>PCI</a:t>
            </a:r>
          </a:p>
          <a:p>
            <a:pPr marL="0" indent="0">
              <a:lnSpc>
                <a:spcPct val="100000"/>
              </a:lnSpc>
              <a:buNone/>
            </a:pPr>
            <a:r>
              <a:rPr lang="en-US" dirty="0" smtClean="0">
                <a:solidFill>
                  <a:srgbClr val="010203"/>
                </a:solidFill>
                <a:latin typeface="Times New Roman" pitchFamily="18" charset="0"/>
                <a:cs typeface="Times New Roman" pitchFamily="18" charset="0"/>
              </a:rPr>
              <a:t>		Memory slots</a:t>
            </a:r>
          </a:p>
          <a:p>
            <a:pPr marL="0" indent="0">
              <a:lnSpc>
                <a:spcPct val="100000"/>
              </a:lnSpc>
              <a:buNone/>
            </a:pPr>
            <a:r>
              <a:rPr lang="en-US" dirty="0">
                <a:solidFill>
                  <a:srgbClr val="010203"/>
                </a:solidFill>
                <a:latin typeface="Times New Roman" pitchFamily="18" charset="0"/>
                <a:cs typeface="Times New Roman" pitchFamily="18" charset="0"/>
              </a:rPr>
              <a:t>	</a:t>
            </a:r>
            <a:r>
              <a:rPr lang="en-US" dirty="0" smtClean="0">
                <a:solidFill>
                  <a:srgbClr val="010203"/>
                </a:solidFill>
                <a:latin typeface="Times New Roman" pitchFamily="18" charset="0"/>
                <a:cs typeface="Times New Roman" pitchFamily="18" charset="0"/>
              </a:rPr>
              <a:t>	Hard drive slots</a:t>
            </a:r>
            <a:endParaRPr lang="en-US" dirty="0">
              <a:solidFill>
                <a:srgbClr val="010203"/>
              </a:solidFill>
              <a:latin typeface="Times New Roman" pitchFamily="18" charset="0"/>
              <a:cs typeface="Times New Roman" pitchFamily="18" charset="0"/>
            </a:endParaRPr>
          </a:p>
        </p:txBody>
      </p:sp>
      <p:pic>
        <p:nvPicPr>
          <p:cNvPr id="21508" name="Picture 4" descr="Image result for motherboard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59" y="2545848"/>
            <a:ext cx="3900609" cy="358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837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 y="-35166"/>
            <a:ext cx="12191999" cy="1002135"/>
          </a:xfrm>
        </p:spPr>
        <p:txBody>
          <a:bodyPr/>
          <a:lstStyle/>
          <a:p>
            <a:r>
              <a:rPr lang="en-US" dirty="0" smtClean="0">
                <a:solidFill>
                  <a:srgbClr val="000000"/>
                </a:solidFill>
                <a:latin typeface="Times New Roman" pitchFamily="18" charset="0"/>
                <a:cs typeface="Times New Roman" pitchFamily="18" charset="0"/>
              </a:rPr>
              <a:t>CPU</a:t>
            </a:r>
            <a:endParaRPr lang="en-US" dirty="0">
              <a:solidFill>
                <a:srgbClr val="000000"/>
              </a:solidFill>
              <a:latin typeface="Times New Roman" pitchFamily="18" charset="0"/>
              <a:cs typeface="Times New Roman" pitchFamily="18" charset="0"/>
            </a:endParaRPr>
          </a:p>
        </p:txBody>
      </p:sp>
      <p:sp>
        <p:nvSpPr>
          <p:cNvPr id="3" name="Content Placeholder 2"/>
          <p:cNvSpPr>
            <a:spLocks noGrp="1"/>
          </p:cNvSpPr>
          <p:nvPr>
            <p:ph idx="1"/>
          </p:nvPr>
        </p:nvSpPr>
        <p:spPr>
          <a:xfrm>
            <a:off x="398021" y="1395045"/>
            <a:ext cx="11793979" cy="4708301"/>
          </a:xfrm>
        </p:spPr>
        <p:txBody>
          <a:bodyPr/>
          <a:lstStyle/>
          <a:p>
            <a:pPr marL="0" indent="0">
              <a:buNone/>
            </a:pPr>
            <a:endParaRPr lang="en-US" dirty="0">
              <a:solidFill>
                <a:srgbClr val="000000"/>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428391259"/>
              </p:ext>
            </p:extLst>
          </p:nvPr>
        </p:nvGraphicFramePr>
        <p:xfrm>
          <a:off x="1594213" y="2438400"/>
          <a:ext cx="8991724" cy="2391506"/>
        </p:xfrm>
        <a:graphic>
          <a:graphicData uri="http://schemas.openxmlformats.org/drawingml/2006/table">
            <a:tbl>
              <a:tblPr>
                <a:tableStyleId>{3C2FFA5D-87B4-456A-9821-1D502468CF0F}</a:tableStyleId>
              </a:tblPr>
              <a:tblGrid>
                <a:gridCol w="4495862"/>
                <a:gridCol w="4495862"/>
              </a:tblGrid>
              <a:tr h="500042">
                <a:tc>
                  <a:txBody>
                    <a:bodyPr/>
                    <a:lstStyle/>
                    <a:p>
                      <a:pPr algn="ctr"/>
                      <a:r>
                        <a:rPr lang="en-US" sz="1800" b="1" dirty="0">
                          <a:effectLst/>
                        </a:rPr>
                        <a:t>CISC</a:t>
                      </a:r>
                      <a:endParaRPr lang="en-US" sz="1800" b="1" dirty="0">
                        <a:solidFill>
                          <a:srgbClr val="010203"/>
                        </a:solidFill>
                        <a:effectLst/>
                        <a:latin typeface="Times New Roman" pitchFamily="18" charset="0"/>
                        <a:cs typeface="Times New Roman" pitchFamily="18" charset="0"/>
                      </a:endParaRPr>
                    </a:p>
                  </a:txBody>
                  <a:tcPr marL="38100" marR="38100" marT="38100" marB="38100"/>
                </a:tc>
                <a:tc>
                  <a:txBody>
                    <a:bodyPr/>
                    <a:lstStyle/>
                    <a:p>
                      <a:pPr algn="ctr"/>
                      <a:r>
                        <a:rPr lang="en-US" sz="1800" b="1" dirty="0">
                          <a:effectLst/>
                        </a:rPr>
                        <a:t>RISC</a:t>
                      </a:r>
                      <a:endParaRPr lang="en-US" sz="1800" b="1" dirty="0">
                        <a:solidFill>
                          <a:srgbClr val="010203"/>
                        </a:solidFill>
                        <a:effectLst/>
                        <a:latin typeface="Times New Roman" pitchFamily="18" charset="0"/>
                        <a:cs typeface="Times New Roman" pitchFamily="18" charset="0"/>
                      </a:endParaRPr>
                    </a:p>
                  </a:txBody>
                  <a:tcPr marL="38100" marR="38100" marT="38100" marB="38100"/>
                </a:tc>
              </a:tr>
              <a:tr h="500042">
                <a:tc>
                  <a:txBody>
                    <a:bodyPr/>
                    <a:lstStyle/>
                    <a:p>
                      <a:pPr algn="ctr"/>
                      <a:r>
                        <a:rPr lang="en-US" sz="1800" dirty="0">
                          <a:effectLst/>
                        </a:rPr>
                        <a:t>Includes multi-clock</a:t>
                      </a:r>
                      <a:endParaRPr lang="en-US" sz="1800" dirty="0">
                        <a:solidFill>
                          <a:srgbClr val="010203"/>
                        </a:solidFill>
                        <a:effectLst/>
                        <a:latin typeface="Times New Roman" pitchFamily="18" charset="0"/>
                        <a:cs typeface="Times New Roman" pitchFamily="18" charset="0"/>
                      </a:endParaRPr>
                    </a:p>
                  </a:txBody>
                  <a:tcPr marL="38100" marR="38100" marT="38100" marB="38100"/>
                </a:tc>
                <a:tc>
                  <a:txBody>
                    <a:bodyPr/>
                    <a:lstStyle/>
                    <a:p>
                      <a:pPr algn="ctr"/>
                      <a:r>
                        <a:rPr lang="en-US" sz="1800" dirty="0">
                          <a:effectLst/>
                        </a:rPr>
                        <a:t>Single-clock</a:t>
                      </a:r>
                      <a:endParaRPr lang="en-US" sz="1800" dirty="0">
                        <a:solidFill>
                          <a:srgbClr val="010203"/>
                        </a:solidFill>
                        <a:effectLst/>
                        <a:latin typeface="Times New Roman" pitchFamily="18" charset="0"/>
                        <a:cs typeface="Times New Roman" pitchFamily="18" charset="0"/>
                      </a:endParaRPr>
                    </a:p>
                  </a:txBody>
                  <a:tcPr marL="38100" marR="38100" marT="38100" marB="38100"/>
                </a:tc>
              </a:tr>
              <a:tr h="500042">
                <a:tc>
                  <a:txBody>
                    <a:bodyPr/>
                    <a:lstStyle/>
                    <a:p>
                      <a:pPr algn="ctr"/>
                      <a:r>
                        <a:rPr lang="en-US" sz="1800" dirty="0">
                          <a:effectLst/>
                        </a:rPr>
                        <a:t>complex instructions </a:t>
                      </a:r>
                      <a:endParaRPr lang="en-US" sz="1800" dirty="0">
                        <a:solidFill>
                          <a:srgbClr val="010203"/>
                        </a:solidFill>
                        <a:effectLst/>
                        <a:latin typeface="Times New Roman" pitchFamily="18" charset="0"/>
                        <a:cs typeface="Times New Roman" pitchFamily="18" charset="0"/>
                      </a:endParaRPr>
                    </a:p>
                  </a:txBody>
                  <a:tcPr marL="38100" marR="38100" marT="38100" marB="38100"/>
                </a:tc>
                <a:tc>
                  <a:txBody>
                    <a:bodyPr/>
                    <a:lstStyle/>
                    <a:p>
                      <a:pPr algn="ctr"/>
                      <a:r>
                        <a:rPr lang="en-US" sz="1800" cap="none" spc="0" dirty="0">
                          <a:ln>
                            <a:noFill/>
                          </a:ln>
                          <a:effectLst/>
                        </a:rPr>
                        <a:t>reduced instruction only </a:t>
                      </a:r>
                      <a:endParaRPr lang="en-US" sz="1800" b="0" cap="none" spc="0" dirty="0">
                        <a:ln>
                          <a:noFill/>
                        </a:ln>
                        <a:solidFill>
                          <a:srgbClr val="010203"/>
                        </a:solidFill>
                        <a:effectLst/>
                        <a:latin typeface="Times New Roman" pitchFamily="18" charset="0"/>
                        <a:cs typeface="Times New Roman" pitchFamily="18" charset="0"/>
                      </a:endParaRPr>
                    </a:p>
                  </a:txBody>
                  <a:tcPr marL="38100" marR="38100" marT="38100" marB="38100"/>
                </a:tc>
              </a:tr>
              <a:tr h="891380">
                <a:tc>
                  <a:txBody>
                    <a:bodyPr/>
                    <a:lstStyle/>
                    <a:p>
                      <a:pPr algn="ctr"/>
                      <a:r>
                        <a:rPr lang="en-US" sz="1800" dirty="0">
                          <a:effectLst/>
                        </a:rPr>
                        <a:t>high cycles per second, Small code sizes </a:t>
                      </a:r>
                      <a:endParaRPr lang="en-US" sz="1800" dirty="0">
                        <a:solidFill>
                          <a:srgbClr val="010203"/>
                        </a:solidFill>
                        <a:effectLst/>
                        <a:latin typeface="Times New Roman" pitchFamily="18" charset="0"/>
                        <a:cs typeface="Times New Roman" pitchFamily="18" charset="0"/>
                      </a:endParaRPr>
                    </a:p>
                  </a:txBody>
                  <a:tcPr marL="38100" marR="38100" marT="38100" marB="38100"/>
                </a:tc>
                <a:tc>
                  <a:txBody>
                    <a:bodyPr/>
                    <a:lstStyle/>
                    <a:p>
                      <a:pPr algn="ctr"/>
                      <a:r>
                        <a:rPr lang="en-US" sz="1800" dirty="0">
                          <a:effectLst/>
                        </a:rPr>
                        <a:t>Low cycles per second, large code sizes</a:t>
                      </a:r>
                      <a:endParaRPr lang="en-US" sz="1800" dirty="0">
                        <a:solidFill>
                          <a:srgbClr val="010203"/>
                        </a:solidFill>
                        <a:effectLst/>
                        <a:latin typeface="Times New Roman" pitchFamily="18" charset="0"/>
                        <a:cs typeface="Times New Roman" pitchFamily="18" charset="0"/>
                      </a:endParaRPr>
                    </a:p>
                  </a:txBody>
                  <a:tcPr marL="38100" marR="38100" marT="38100" marB="38100"/>
                </a:tc>
              </a:tr>
            </a:tbl>
          </a:graphicData>
        </a:graphic>
      </p:graphicFrame>
    </p:spTree>
    <p:extLst>
      <p:ext uri="{BB962C8B-B14F-4D97-AF65-F5344CB8AC3E}">
        <p14:creationId xmlns:p14="http://schemas.microsoft.com/office/powerpoint/2010/main" val="2505265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latin typeface="Times New Roman" pitchFamily="18" charset="0"/>
                <a:cs typeface="Times New Roman" pitchFamily="18" charset="0"/>
              </a:rPr>
              <a:t>Memory</a:t>
            </a:r>
            <a:endParaRPr lang="en-US" dirty="0">
              <a:solidFill>
                <a:srgbClr val="000000"/>
              </a:solidFill>
              <a:latin typeface="Times New Roman" pitchFamily="18" charset="0"/>
              <a:cs typeface="Times New Roman" pitchFamily="18" charset="0"/>
            </a:endParaRPr>
          </a:p>
        </p:txBody>
      </p:sp>
      <p:pic>
        <p:nvPicPr>
          <p:cNvPr id="13314" name="Picture 2" descr="http://www.byte-notes.com/sites/default/files/styles/large/public/field/image/types-of-cache-memory.gif?itok=2GeBSTq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509" y="1181322"/>
            <a:ext cx="6255620" cy="511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6141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400" dirty="0" smtClean="0">
                <a:latin typeface="Times New Roman" pitchFamily="18" charset="0"/>
                <a:cs typeface="Times New Roman" pitchFamily="18" charset="0"/>
              </a:rPr>
              <a:t>Introduction of windows</a:t>
            </a:r>
            <a:endParaRPr lang="en-US" sz="3400" dirty="0">
              <a:latin typeface="Times New Roman" pitchFamily="18" charset="0"/>
              <a:cs typeface="Times New Roman" pitchFamily="18" charset="0"/>
            </a:endParaRPr>
          </a:p>
        </p:txBody>
      </p:sp>
      <p:sp>
        <p:nvSpPr>
          <p:cNvPr id="5" name="Content Placeholder 4"/>
          <p:cNvSpPr>
            <a:spLocks noGrp="1"/>
          </p:cNvSpPr>
          <p:nvPr>
            <p:ph idx="1"/>
          </p:nvPr>
        </p:nvSpPr>
        <p:spPr>
          <a:xfrm>
            <a:off x="398020" y="2111956"/>
            <a:ext cx="5976653" cy="4026560"/>
          </a:xfrm>
        </p:spPr>
        <p:txBody>
          <a:bodyPr/>
          <a:lstStyle/>
          <a:p>
            <a:r>
              <a:rPr lang="en-US" sz="2000" dirty="0" smtClean="0">
                <a:latin typeface="Times New Roman" pitchFamily="18" charset="0"/>
                <a:cs typeface="Times New Roman" pitchFamily="18" charset="0"/>
              </a:rPr>
              <a:t>An operating system is software that communicates with the hardware and allows other programs to run.</a:t>
            </a:r>
          </a:p>
          <a:p>
            <a:pPr marL="0" indent="0">
              <a:buNone/>
            </a:pPr>
            <a:endParaRPr lang="en-US" b="1" dirty="0" smtClean="0">
              <a:solidFill>
                <a:schemeClr val="accent2"/>
              </a:solidFill>
            </a:endParaRPr>
          </a:p>
        </p:txBody>
      </p:sp>
      <p:sp>
        <p:nvSpPr>
          <p:cNvPr id="6" name="Text Placeholder 5"/>
          <p:cNvSpPr>
            <a:spLocks noGrp="1"/>
          </p:cNvSpPr>
          <p:nvPr>
            <p:ph type="body" sz="quarter" idx="11"/>
          </p:nvPr>
        </p:nvSpPr>
        <p:spPr/>
        <p:txBody>
          <a:bodyPr/>
          <a:lstStyle/>
          <a:p>
            <a:r>
              <a:rPr lang="en-US" sz="2400" b="0" dirty="0" smtClean="0">
                <a:solidFill>
                  <a:schemeClr val="tx1"/>
                </a:solidFill>
                <a:latin typeface="Times New Roman" pitchFamily="18" charset="0"/>
                <a:cs typeface="Times New Roman" pitchFamily="18" charset="0"/>
              </a:rPr>
              <a:t>Operating System:</a:t>
            </a:r>
            <a:endParaRPr lang="en-US" sz="2400" b="0" dirty="0">
              <a:solidFill>
                <a:schemeClr val="tx1"/>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996" y="1632857"/>
            <a:ext cx="5632818" cy="427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756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KERNEL</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lstStyle/>
          <a:p>
            <a:r>
              <a:rPr lang="en-US" dirty="0" smtClean="0"/>
              <a:t>Kernel is the heart of operating system</a:t>
            </a:r>
          </a:p>
          <a:p>
            <a:pPr marL="0" indent="0">
              <a:buNone/>
            </a:pPr>
            <a:endParaRPr lang="en-US" dirty="0" smtClean="0"/>
          </a:p>
          <a:p>
            <a:pPr marL="0" indent="0">
              <a:buNone/>
            </a:pPr>
            <a:r>
              <a:rPr lang="en-US" dirty="0" smtClean="0"/>
              <a:t>Types of Kernel:</a:t>
            </a:r>
          </a:p>
          <a:p>
            <a:pPr marL="0" indent="0">
              <a:buNone/>
            </a:pPr>
            <a:r>
              <a:rPr lang="en-US" dirty="0" smtClean="0"/>
              <a:t>1.Monolithic kernel</a:t>
            </a:r>
          </a:p>
          <a:p>
            <a:pPr marL="0" indent="0">
              <a:buNone/>
            </a:pPr>
            <a:r>
              <a:rPr lang="en-US" dirty="0" smtClean="0"/>
              <a:t>2.Micro kernel</a:t>
            </a:r>
          </a:p>
          <a:p>
            <a:pPr marL="0" indent="0">
              <a:buNone/>
            </a:pPr>
            <a:r>
              <a:rPr lang="en-US" dirty="0" smtClean="0"/>
              <a:t>3.Hybrid Kernel</a:t>
            </a:r>
          </a:p>
          <a:p>
            <a:pPr marL="0" indent="0">
              <a:buNone/>
            </a:pPr>
            <a:endParaRPr lang="en-US" dirty="0" smtClean="0"/>
          </a:p>
          <a:p>
            <a:pPr marL="0" indent="0">
              <a:buNone/>
            </a:pPr>
            <a:r>
              <a:rPr lang="en-US" dirty="0" smtClean="0"/>
              <a:t>Modes in Kernel:</a:t>
            </a:r>
          </a:p>
          <a:p>
            <a:pPr marL="0" indent="0">
              <a:buNone/>
            </a:pPr>
            <a:r>
              <a:rPr lang="en-US" dirty="0" smtClean="0"/>
              <a:t>1.User Mode</a:t>
            </a:r>
          </a:p>
          <a:p>
            <a:pPr marL="0" indent="0">
              <a:buNone/>
            </a:pPr>
            <a:r>
              <a:rPr lang="en-US" dirty="0" smtClean="0"/>
              <a:t>2.Kernel Mode</a:t>
            </a:r>
            <a:endParaRPr lang="en-US" dirty="0"/>
          </a:p>
        </p:txBody>
      </p:sp>
    </p:spTree>
    <p:extLst>
      <p:ext uri="{BB962C8B-B14F-4D97-AF65-F5344CB8AC3E}">
        <p14:creationId xmlns:p14="http://schemas.microsoft.com/office/powerpoint/2010/main" val="649993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Kernel Architecture</a:t>
            </a: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1971" y="1277814"/>
            <a:ext cx="10199076" cy="4923692"/>
          </a:xfrm>
          <a:prstGeom prst="rect">
            <a:avLst/>
          </a:prstGeom>
          <a:noFill/>
          <a:ln>
            <a:noFill/>
          </a:ln>
        </p:spPr>
      </p:pic>
    </p:spTree>
    <p:extLst>
      <p:ext uri="{BB962C8B-B14F-4D97-AF65-F5344CB8AC3E}">
        <p14:creationId xmlns:p14="http://schemas.microsoft.com/office/powerpoint/2010/main" val="2355580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rPr>
              <a:t>Windows booting process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043" y="2112135"/>
            <a:ext cx="8492190" cy="3663778"/>
          </a:xfrm>
        </p:spPr>
      </p:pic>
      <p:sp>
        <p:nvSpPr>
          <p:cNvPr id="4" name="Text Placeholder 3"/>
          <p:cNvSpPr>
            <a:spLocks noGrp="1"/>
          </p:cNvSpPr>
          <p:nvPr>
            <p:ph type="body" sz="quarter" idx="11"/>
          </p:nvPr>
        </p:nvSpPr>
        <p:spPr/>
        <p:txBody>
          <a:bodyPr/>
          <a:lstStyle/>
          <a:p>
            <a:r>
              <a:rPr lang="en-US" sz="2400" b="0" dirty="0" smtClean="0">
                <a:solidFill>
                  <a:schemeClr val="tx1"/>
                </a:solidFill>
                <a:latin typeface="Times New Roman" panose="02020603050405020304" pitchFamily="18" charset="0"/>
                <a:cs typeface="Times New Roman" panose="02020603050405020304" pitchFamily="18" charset="0"/>
              </a:rPr>
              <a:t>BIOS Initialization</a:t>
            </a:r>
            <a:endParaRPr lang="en-US"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237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Times New Roman" panose="02020603050405020304" pitchFamily="18" charset="0"/>
              </a:rPr>
              <a:t>WINDOWS BOOTING PROCESS</a:t>
            </a:r>
            <a:endParaRPr lang="en-US" sz="3400" dirty="0"/>
          </a:p>
        </p:txBody>
      </p:sp>
      <p:sp>
        <p:nvSpPr>
          <p:cNvPr id="4" name="Text Placeholder 3"/>
          <p:cNvSpPr>
            <a:spLocks noGrp="1"/>
          </p:cNvSpPr>
          <p:nvPr>
            <p:ph type="body" sz="quarter" idx="11"/>
          </p:nvPr>
        </p:nvSpPr>
        <p:spPr>
          <a:xfrm>
            <a:off x="398143" y="1506828"/>
            <a:ext cx="11813715" cy="4675031"/>
          </a:xfrm>
        </p:spPr>
        <p:txBody>
          <a:bodyPr/>
          <a:lstStyle/>
          <a:p>
            <a:r>
              <a:rPr lang="en-US" sz="2400" b="0" dirty="0" smtClean="0">
                <a:solidFill>
                  <a:schemeClr val="tx1"/>
                </a:solidFill>
                <a:latin typeface="Times New Roman" panose="02020603050405020304" pitchFamily="18" charset="0"/>
                <a:cs typeface="Times New Roman" panose="02020603050405020304" pitchFamily="18" charset="0"/>
              </a:rPr>
              <a:t>  Boot loading phase			Kernel Loading Phase		Logon Phase</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13314" name="Picture 2" descr="C:\Users\rmulla\Desktop\documents\boot pi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77" y="2012406"/>
            <a:ext cx="3389455" cy="4197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rmulla\Desktop\document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016" y="1998371"/>
            <a:ext cx="3655619" cy="4091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rmulla\Desktop\documents\log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635" y="2194527"/>
            <a:ext cx="3352801" cy="369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22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158" y="457199"/>
            <a:ext cx="3268717" cy="1308539"/>
          </a:xfrm>
        </p:spPr>
        <p:txBody>
          <a:bodyPr/>
          <a:lstStyle/>
          <a:p>
            <a:r>
              <a:rPr lang="en-US" dirty="0" smtClean="0">
                <a:solidFill>
                  <a:schemeClr val="tx1"/>
                </a:solidFill>
              </a:rPr>
              <a:t>Team No. 5</a:t>
            </a:r>
            <a:endParaRPr lang="en-US" dirty="0">
              <a:solidFill>
                <a:schemeClr val="tx1"/>
              </a:solidFill>
            </a:endParaRPr>
          </a:p>
        </p:txBody>
      </p:sp>
      <p:sp>
        <p:nvSpPr>
          <p:cNvPr id="3" name="Text Placeholder 2"/>
          <p:cNvSpPr>
            <a:spLocks noGrp="1"/>
          </p:cNvSpPr>
          <p:nvPr>
            <p:ph type="body" sz="quarter" idx="10"/>
          </p:nvPr>
        </p:nvSpPr>
        <p:spPr>
          <a:xfrm>
            <a:off x="7469309" y="1891853"/>
            <a:ext cx="5623443" cy="4408000"/>
          </a:xfrm>
        </p:spPr>
        <p:txBody>
          <a:bodyPr/>
          <a:lstStyle/>
          <a:p>
            <a:endParaRPr lang="en-US" sz="3200" dirty="0" smtClean="0">
              <a:solidFill>
                <a:schemeClr val="accent2"/>
              </a:solidFill>
              <a:latin typeface="Times New Roman" panose="02020603050405020304" pitchFamily="18" charset="0"/>
              <a:cs typeface="Times New Roman" panose="02020603050405020304" pitchFamily="18" charset="0"/>
            </a:endParaRP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Shreya Baderiya(127330)</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Sakshi Piparsania(127319)</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Sandesh Kadam(127323)</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Rupshree Dutta(127536)</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Pooja  Patil(127446)</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Savitha KS(127325)</a:t>
            </a:r>
          </a:p>
          <a:p>
            <a:pPr algn="just"/>
            <a:r>
              <a:rPr lang="en-US" sz="3200" dirty="0" smtClean="0">
                <a:solidFill>
                  <a:schemeClr val="bg1">
                    <a:lumMod val="95000"/>
                  </a:schemeClr>
                </a:solidFill>
                <a:latin typeface="Times New Roman" panose="02020603050405020304" pitchFamily="18" charset="0"/>
                <a:cs typeface="Times New Roman" panose="02020603050405020304" pitchFamily="18" charset="0"/>
              </a:rPr>
              <a:t>S Sreelekha(127458)</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438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000" dirty="0" smtClean="0">
                <a:latin typeface="Times New Roman" panose="02020603050405020304" pitchFamily="18" charset="0"/>
                <a:cs typeface="Times New Roman" panose="02020603050405020304" pitchFamily="18" charset="0"/>
              </a:rPr>
              <a:t>FAT - File Allocation Table</a:t>
            </a:r>
          </a:p>
          <a:p>
            <a:pPr marL="0" indent="0">
              <a:buNone/>
            </a:pPr>
            <a:r>
              <a:rPr lang="en-US" sz="2000" dirty="0" smtClean="0">
                <a:latin typeface="Times New Roman" panose="02020603050405020304" pitchFamily="18" charset="0"/>
                <a:cs typeface="Times New Roman" panose="02020603050405020304" pitchFamily="18" charset="0"/>
              </a:rPr>
              <a:t>NTFS - New Technology file System</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TERMINOLOGY</a:t>
            </a:r>
            <a:endParaRPr lang="en-US" sz="24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DISK</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PARTITION</a:t>
            </a:r>
          </a:p>
          <a:p>
            <a:pPr marL="0" indent="0">
              <a:buNone/>
            </a:pPr>
            <a:r>
              <a:rPr lang="en-US" sz="2000" dirty="0">
                <a:latin typeface="Times New Roman" panose="02020603050405020304" pitchFamily="18" charset="0"/>
                <a:cs typeface="Times New Roman" panose="02020603050405020304" pitchFamily="18" charset="0"/>
              </a:rPr>
              <a:t>VOLUME</a:t>
            </a:r>
          </a:p>
          <a:p>
            <a:pPr marL="0" indent="0">
              <a:buNone/>
            </a:pPr>
            <a:r>
              <a:rPr lang="en-US" sz="2000" dirty="0">
                <a:latin typeface="Times New Roman" panose="02020603050405020304" pitchFamily="18" charset="0"/>
                <a:cs typeface="Times New Roman" panose="02020603050405020304" pitchFamily="18" charset="0"/>
              </a:rPr>
              <a:t>ATTRIBUTE</a:t>
            </a:r>
          </a:p>
          <a:p>
            <a:pPr marL="0" indent="0">
              <a:buNone/>
            </a:pPr>
            <a:r>
              <a:rPr lang="en-US" sz="2000" dirty="0">
                <a:latin typeface="Times New Roman" panose="02020603050405020304" pitchFamily="18" charset="0"/>
                <a:cs typeface="Times New Roman" panose="02020603050405020304" pitchFamily="18" charset="0"/>
              </a:rPr>
              <a:t>FILE OPERATION</a:t>
            </a:r>
          </a:p>
          <a:p>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sz="2400" b="0" dirty="0">
                <a:solidFill>
                  <a:schemeClr val="tx1"/>
                </a:solidFill>
                <a:latin typeface="Times New Roman" panose="02020603050405020304" pitchFamily="18" charset="0"/>
                <a:cs typeface="Times New Roman" panose="02020603050405020304" pitchFamily="18" charset="0"/>
              </a:rPr>
              <a:t>TYPES OF </a:t>
            </a:r>
            <a:r>
              <a:rPr lang="en-US" sz="2400" b="0" dirty="0" smtClean="0">
                <a:solidFill>
                  <a:schemeClr val="tx1"/>
                </a:solidFill>
                <a:latin typeface="Times New Roman" panose="02020603050405020304" pitchFamily="18" charset="0"/>
                <a:cs typeface="Times New Roman" panose="02020603050405020304" pitchFamily="18" charset="0"/>
              </a:rPr>
              <a:t>WINDOWS FILE </a:t>
            </a:r>
            <a:r>
              <a:rPr lang="en-US" sz="2400" b="0" dirty="0">
                <a:solidFill>
                  <a:schemeClr val="tx1"/>
                </a:solidFill>
                <a:latin typeface="Times New Roman" panose="02020603050405020304" pitchFamily="18" charset="0"/>
                <a:cs typeface="Times New Roman" panose="02020603050405020304" pitchFamily="18" charset="0"/>
              </a:rPr>
              <a:t>SYSTEM</a:t>
            </a:r>
          </a:p>
          <a:p>
            <a:endParaRPr lang="en-US" b="0" dirty="0">
              <a:solidFill>
                <a:schemeClr val="tx1"/>
              </a:solidFill>
              <a:latin typeface="Times New Roman" panose="02020603050405020304" pitchFamily="18" charset="0"/>
              <a:cs typeface="Times New Roman" panose="02020603050405020304" pitchFamily="18" charset="0"/>
            </a:endParaRPr>
          </a:p>
        </p:txBody>
      </p:sp>
      <p:sp>
        <p:nvSpPr>
          <p:cNvPr id="5" name="Text Placeholder 3"/>
          <p:cNvSpPr txBox="1">
            <a:spLocks/>
          </p:cNvSpPr>
          <p:nvPr/>
        </p:nvSpPr>
        <p:spPr>
          <a:xfrm>
            <a:off x="378285" y="181802"/>
            <a:ext cx="11813715" cy="643612"/>
          </a:xfrm>
          <a:prstGeom prst="rect">
            <a:avLst/>
          </a:prstGeom>
        </p:spPr>
        <p:txBody>
          <a:bodyPr vert="horz" lIns="108000" tIns="72000" rIns="72000" bIns="72000" rtlCol="0">
            <a:noAutofit/>
          </a:bodyPr>
          <a:lstStyle>
            <a:lvl1pPr marL="0" indent="0" algn="l" defTabSz="914342" rtl="0" eaLnBrk="1" latinLnBrk="0" hangingPunct="1">
              <a:lnSpc>
                <a:spcPct val="90000"/>
              </a:lnSpc>
              <a:spcBef>
                <a:spcPts val="0"/>
              </a:spcBef>
              <a:spcAft>
                <a:spcPts val="600"/>
              </a:spcAft>
              <a:buClr>
                <a:schemeClr val="accent5"/>
              </a:buClr>
              <a:buFont typeface="Wingdings" pitchFamily="2" charset="2"/>
              <a:buNone/>
              <a:defRPr sz="2200" b="1" kern="1200">
                <a:solidFill>
                  <a:schemeClr val="accent2"/>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400" b="0" dirty="0" smtClean="0">
                <a:solidFill>
                  <a:schemeClr val="tx1"/>
                </a:solidFill>
                <a:latin typeface="Times New Roman" panose="02020603050405020304" pitchFamily="18" charset="0"/>
                <a:cs typeface="Times New Roman" panose="02020603050405020304" pitchFamily="18" charset="0"/>
              </a:rPr>
              <a:t>FILE SYSTEM</a:t>
            </a:r>
            <a:endParaRPr lang="en-US" sz="3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876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2400" b="0" dirty="0" smtClean="0">
                <a:solidFill>
                  <a:schemeClr val="tx1"/>
                </a:solidFill>
                <a:latin typeface="Times New Roman" panose="02020603050405020304" pitchFamily="18" charset="0"/>
                <a:cs typeface="Times New Roman" panose="02020603050405020304" pitchFamily="18" charset="0"/>
              </a:rPr>
              <a:t>   Contagious Allocation                                                </a:t>
            </a:r>
            <a:r>
              <a:rPr lang="en-US" sz="2400" b="0" dirty="0">
                <a:solidFill>
                  <a:schemeClr val="tx1"/>
                </a:solidFill>
                <a:latin typeface="Times New Roman" panose="02020603050405020304" pitchFamily="18" charset="0"/>
                <a:cs typeface="Times New Roman" panose="02020603050405020304" pitchFamily="18" charset="0"/>
              </a:rPr>
              <a:t>Linked Allocation</a:t>
            </a:r>
          </a:p>
          <a:p>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9" name="Picture 2" descr="C:\Users\mkotnala\Desktop\image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0736" y="1998800"/>
            <a:ext cx="3960440" cy="41764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kotnala\Desktop\LinkedAllocation-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989" y="1991188"/>
            <a:ext cx="3899406" cy="4104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p:cNvSpPr txBox="1">
            <a:spLocks/>
          </p:cNvSpPr>
          <p:nvPr/>
        </p:nvSpPr>
        <p:spPr>
          <a:xfrm>
            <a:off x="378285" y="181802"/>
            <a:ext cx="11813715" cy="643612"/>
          </a:xfrm>
          <a:prstGeom prst="rect">
            <a:avLst/>
          </a:prstGeom>
        </p:spPr>
        <p:txBody>
          <a:bodyPr vert="horz" lIns="108000" tIns="72000" rIns="72000" bIns="72000" rtlCol="0">
            <a:noAutofit/>
          </a:bodyPr>
          <a:lstStyle>
            <a:lvl1pPr marL="0" indent="0" algn="l" defTabSz="914342" rtl="0" eaLnBrk="1" latinLnBrk="0" hangingPunct="1">
              <a:lnSpc>
                <a:spcPct val="90000"/>
              </a:lnSpc>
              <a:spcBef>
                <a:spcPts val="0"/>
              </a:spcBef>
              <a:spcAft>
                <a:spcPts val="600"/>
              </a:spcAft>
              <a:buClr>
                <a:schemeClr val="accent5"/>
              </a:buClr>
              <a:buFont typeface="Wingdings" pitchFamily="2" charset="2"/>
              <a:buNone/>
              <a:defRPr sz="2200" b="1" kern="1200">
                <a:solidFill>
                  <a:schemeClr val="accent2"/>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400" b="0" dirty="0" smtClean="0">
                <a:solidFill>
                  <a:schemeClr val="tx1"/>
                </a:solidFill>
                <a:latin typeface="Times New Roman" panose="02020603050405020304" pitchFamily="18" charset="0"/>
                <a:cs typeface="Times New Roman" panose="02020603050405020304" pitchFamily="18" charset="0"/>
              </a:rPr>
              <a:t>FILE SYSTEM</a:t>
            </a:r>
            <a:endParaRPr lang="en-US" sz="3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401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375" y="1671138"/>
            <a:ext cx="11793979" cy="4026560"/>
          </a:xfrm>
        </p:spPr>
        <p:txBody>
          <a:bodyPr/>
          <a:lstStyle/>
          <a:p>
            <a:r>
              <a:rPr lang="en-US" sz="2000" dirty="0">
                <a:latin typeface="Times New Roman" panose="02020603050405020304" pitchFamily="18" charset="0"/>
                <a:cs typeface="Times New Roman" panose="02020603050405020304" pitchFamily="18" charset="0"/>
              </a:rPr>
              <a:t>File Allocation Table (FAT) is a file </a:t>
            </a:r>
            <a:r>
              <a:rPr lang="en-US" sz="2000" dirty="0" smtClean="0">
                <a:latin typeface="Times New Roman" panose="02020603050405020304" pitchFamily="18" charset="0"/>
                <a:cs typeface="Times New Roman" panose="02020603050405020304" pitchFamily="18" charset="0"/>
              </a:rPr>
              <a:t>system</a:t>
            </a:r>
            <a:r>
              <a:rPr lang="en-US" sz="2000" dirty="0">
                <a:latin typeface="Times New Roman" panose="02020603050405020304" pitchFamily="18" charset="0"/>
                <a:cs typeface="Times New Roman" panose="02020603050405020304" pitchFamily="18" charset="0"/>
              </a:rPr>
              <a:t> that was created by Microsoft in </a:t>
            </a:r>
            <a:r>
              <a:rPr lang="en-US" sz="2000" dirty="0" smtClean="0">
                <a:latin typeface="Times New Roman" panose="02020603050405020304" pitchFamily="18" charset="0"/>
                <a:cs typeface="Times New Roman" panose="02020603050405020304" pitchFamily="18" charset="0"/>
              </a:rPr>
              <a:t>1977</a:t>
            </a:r>
          </a:p>
          <a:p>
            <a:r>
              <a:rPr lang="en-US" sz="2000" dirty="0">
                <a:latin typeface="Times New Roman" panose="02020603050405020304" pitchFamily="18" charset="0"/>
                <a:cs typeface="Times New Roman" panose="02020603050405020304" pitchFamily="18" charset="0"/>
              </a:rPr>
              <a:t>It offers good performance even in lightweight </a:t>
            </a:r>
            <a:r>
              <a:rPr lang="en-US" sz="2000" dirty="0" smtClean="0">
                <a:latin typeface="Times New Roman" panose="02020603050405020304" pitchFamily="18" charset="0"/>
                <a:cs typeface="Times New Roman" panose="02020603050405020304" pitchFamily="18" charset="0"/>
              </a:rPr>
              <a:t>implementations.</a:t>
            </a:r>
          </a:p>
        </p:txBody>
      </p:sp>
      <p:sp>
        <p:nvSpPr>
          <p:cNvPr id="4" name="AutoShape 2" descr="Image result for file allocation table (FA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 Placeholder 3"/>
          <p:cNvSpPr>
            <a:spLocks noGrp="1"/>
          </p:cNvSpPr>
          <p:nvPr>
            <p:ph type="body" sz="quarter" idx="11"/>
          </p:nvPr>
        </p:nvSpPr>
        <p:spPr>
          <a:xfrm>
            <a:off x="378285" y="181802"/>
            <a:ext cx="11813715" cy="643612"/>
          </a:xfrm>
        </p:spPr>
        <p:txBody>
          <a:bodyPr/>
          <a:lstStyle/>
          <a:p>
            <a:r>
              <a:rPr lang="en-US" sz="3400" b="0" dirty="0" smtClean="0">
                <a:solidFill>
                  <a:schemeClr val="tx1"/>
                </a:solidFill>
                <a:latin typeface="Times New Roman" panose="02020603050405020304" pitchFamily="18" charset="0"/>
                <a:cs typeface="Times New Roman" panose="02020603050405020304" pitchFamily="18" charset="0"/>
              </a:rPr>
              <a:t>FILE SYSTEM</a:t>
            </a:r>
            <a:endParaRPr lang="en-US" sz="3400" b="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572240" y="1235231"/>
            <a:ext cx="4708790"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FAT – FILE ALLOCATION TABLE</a:t>
            </a:r>
            <a:endParaRPr lang="en-US" sz="2400" dirty="0"/>
          </a:p>
        </p:txBody>
      </p:sp>
      <p:pic>
        <p:nvPicPr>
          <p:cNvPr id="13314" name="Picture 2" descr="C:\Users\rmulla\Desktop\documents\bb457112.f13zs17_big(l=en-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785" y="2644409"/>
            <a:ext cx="7866184" cy="10014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C:\Users\rmulla\Desktop\documents\fi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785" y="4185138"/>
            <a:ext cx="7866183" cy="199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014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21" y="1982395"/>
            <a:ext cx="11793979" cy="4026560"/>
          </a:xfrm>
        </p:spPr>
        <p:txBody>
          <a:bodyPr/>
          <a:lstStyle/>
          <a:p>
            <a:r>
              <a:rPr lang="en-US" sz="2000" dirty="0">
                <a:latin typeface="Times New Roman" panose="02020603050405020304" pitchFamily="18" charset="0"/>
                <a:cs typeface="Times New Roman" panose="02020603050405020304" pitchFamily="18" charset="0"/>
              </a:rPr>
              <a:t>Support for very large files (up to 2 to the 64th power or approximately 16 billion </a:t>
            </a:r>
            <a:r>
              <a:rPr lang="en-US" sz="2000" dirty="0">
                <a:latin typeface="Times New Roman" panose="02020603050405020304" pitchFamily="18" charset="0"/>
                <a:cs typeface="Times New Roman" panose="02020603050405020304" pitchFamily="18" charset="0"/>
                <a:hlinkClick r:id="rId2"/>
              </a:rPr>
              <a:t>byte</a:t>
            </a:r>
            <a:r>
              <a:rPr lang="en-US" sz="2000" dirty="0">
                <a:latin typeface="Times New Roman" panose="02020603050405020304" pitchFamily="18" charset="0"/>
                <a:cs typeface="Times New Roman" panose="02020603050405020304" pitchFamily="18" charset="0"/>
              </a:rPr>
              <a:t>s in size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Data recovery is easy comparing FAT32</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3" y="2899313"/>
            <a:ext cx="4473396" cy="2752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4391" y="1533363"/>
            <a:ext cx="478066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NTFS(New Technology File System)</a:t>
            </a:r>
          </a:p>
        </p:txBody>
      </p:sp>
      <p:sp>
        <p:nvSpPr>
          <p:cNvPr id="7" name="Text Placeholder 3"/>
          <p:cNvSpPr>
            <a:spLocks noGrp="1"/>
          </p:cNvSpPr>
          <p:nvPr>
            <p:ph type="body" sz="quarter" idx="11"/>
          </p:nvPr>
        </p:nvSpPr>
        <p:spPr>
          <a:xfrm>
            <a:off x="378285" y="181802"/>
            <a:ext cx="11813715" cy="643612"/>
          </a:xfrm>
        </p:spPr>
        <p:txBody>
          <a:bodyPr/>
          <a:lstStyle/>
          <a:p>
            <a:r>
              <a:rPr lang="en-US" sz="3400" b="0" dirty="0" smtClean="0">
                <a:solidFill>
                  <a:schemeClr val="tx1"/>
                </a:solidFill>
                <a:latin typeface="Times New Roman" panose="02020603050405020304" pitchFamily="18" charset="0"/>
                <a:cs typeface="Times New Roman" panose="02020603050405020304" pitchFamily="18" charset="0"/>
              </a:rPr>
              <a:t>FILE SYSTEM</a:t>
            </a:r>
            <a:endParaRPr lang="en-US" sz="3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299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21" y="1725592"/>
            <a:ext cx="11283117" cy="4026560"/>
          </a:xfrm>
        </p:spPr>
        <p:txBody>
          <a:bodyPr/>
          <a:lstStyle/>
          <a:p>
            <a:r>
              <a:rPr lang="en-US" dirty="0" smtClean="0">
                <a:latin typeface="Times New Roman" panose="02020603050405020304" pitchFamily="18" charset="0"/>
                <a:cs typeface="Times New Roman" panose="02020603050405020304" pitchFamily="18" charset="0"/>
              </a:rPr>
              <a:t>Soft Link</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Hard Link</a:t>
            </a: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199" y="2367161"/>
            <a:ext cx="5324341" cy="256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6981" y="1338261"/>
            <a:ext cx="250421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LINKS IN </a:t>
            </a:r>
            <a:r>
              <a:rPr lang="en-US" sz="2400" b="1" dirty="0" smtClean="0">
                <a:latin typeface="Times New Roman" panose="02020603050405020304" pitchFamily="18" charset="0"/>
                <a:cs typeface="Times New Roman" panose="02020603050405020304" pitchFamily="18" charset="0"/>
              </a:rPr>
              <a:t>NTFS.</a:t>
            </a:r>
            <a:endParaRPr lang="en-US" sz="2400" b="1" dirty="0"/>
          </a:p>
        </p:txBody>
      </p:sp>
      <p:sp>
        <p:nvSpPr>
          <p:cNvPr id="6" name="Text Placeholder 3"/>
          <p:cNvSpPr>
            <a:spLocks noGrp="1"/>
          </p:cNvSpPr>
          <p:nvPr>
            <p:ph type="body" sz="quarter" idx="11"/>
          </p:nvPr>
        </p:nvSpPr>
        <p:spPr>
          <a:xfrm>
            <a:off x="378285" y="181802"/>
            <a:ext cx="11813715" cy="643612"/>
          </a:xfrm>
        </p:spPr>
        <p:txBody>
          <a:bodyPr/>
          <a:lstStyle/>
          <a:p>
            <a:r>
              <a:rPr lang="en-US" sz="3400" b="0" dirty="0" smtClean="0">
                <a:solidFill>
                  <a:schemeClr val="tx1"/>
                </a:solidFill>
                <a:latin typeface="Times New Roman" panose="02020603050405020304" pitchFamily="18" charset="0"/>
                <a:cs typeface="Times New Roman" panose="02020603050405020304" pitchFamily="18" charset="0"/>
              </a:rPr>
              <a:t>FILE SYSTEM</a:t>
            </a:r>
            <a:endParaRPr lang="en-US" sz="3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192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LINUX INTRODUCTION</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20616" y="2010587"/>
            <a:ext cx="10187354" cy="3933014"/>
          </a:xfrm>
        </p:spPr>
        <p:txBody>
          <a:bodyPr/>
          <a:lstStyle/>
          <a:p>
            <a:pPr>
              <a:buClrTx/>
            </a:pPr>
            <a:r>
              <a:rPr lang="en-US" sz="2000" dirty="0">
                <a:latin typeface="Times New Roman" panose="02020603050405020304" pitchFamily="18" charset="0"/>
                <a:cs typeface="Times New Roman" panose="02020603050405020304" pitchFamily="18" charset="0"/>
              </a:rPr>
              <a:t>Linux </a:t>
            </a:r>
            <a:r>
              <a:rPr lang="en-US" sz="2000" dirty="0" smtClean="0">
                <a:latin typeface="Times New Roman" panose="02020603050405020304" pitchFamily="18" charset="0"/>
                <a:cs typeface="Times New Roman" panose="02020603050405020304" pitchFamily="18" charset="0"/>
              </a:rPr>
              <a:t>or</a:t>
            </a:r>
            <a:r>
              <a:rPr lang="en-US" sz="2000" dirty="0">
                <a:latin typeface="Times New Roman" panose="02020603050405020304" pitchFamily="18" charset="0"/>
                <a:cs typeface="Times New Roman" panose="02020603050405020304" pitchFamily="18" charset="0"/>
              </a:rPr>
              <a:t>, less frequently,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a:t>
            </a:r>
            <a:r>
              <a:rPr lang="en-US" sz="2000" dirty="0" smtClean="0">
                <a:latin typeface="Times New Roman" panose="02020603050405020304" pitchFamily="18" charset="0"/>
                <a:cs typeface="Times New Roman" panose="02020603050405020304" pitchFamily="18" charset="0"/>
              </a:rPr>
              <a:t>Unix-like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computer</a:t>
            </a:r>
            <a:r>
              <a:rPr lang="en-US" sz="2000" dirty="0">
                <a:latin typeface="Times New Roman" panose="02020603050405020304" pitchFamily="18" charset="0"/>
                <a:cs typeface="Times New Roman" panose="02020603050405020304" pitchFamily="18" charset="0"/>
              </a:rPr>
              <a:t> operating </a:t>
            </a:r>
            <a:r>
              <a:rPr lang="en-US" sz="2000" dirty="0" smtClean="0">
                <a:latin typeface="Times New Roman" panose="02020603050405020304" pitchFamily="18" charset="0"/>
                <a:cs typeface="Times New Roman" panose="02020603050405020304" pitchFamily="18" charset="0"/>
              </a:rPr>
              <a:t>system</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assembled </a:t>
            </a:r>
            <a:r>
              <a:rPr lang="en-US" sz="2000" dirty="0">
                <a:latin typeface="Times New Roman" panose="02020603050405020304" pitchFamily="18" charset="0"/>
                <a:cs typeface="Times New Roman" panose="02020603050405020304" pitchFamily="18" charset="0"/>
              </a:rPr>
              <a:t>under the model of free and open-source </a:t>
            </a:r>
            <a:r>
              <a:rPr lang="en-US" sz="2000" dirty="0" smtClean="0">
                <a:latin typeface="Times New Roman" panose="02020603050405020304" pitchFamily="18" charset="0"/>
                <a:cs typeface="Times New Roman" panose="02020603050405020304" pitchFamily="18" charset="0"/>
              </a:rPr>
              <a:t>software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development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distribution.</a:t>
            </a:r>
          </a:p>
          <a:p>
            <a:pPr marL="0" indent="0">
              <a:buClrTx/>
              <a:buNone/>
            </a:pPr>
            <a:endParaRPr lang="en-US" sz="2000" dirty="0" smtClean="0">
              <a:solidFill>
                <a:schemeClr val="tx1"/>
              </a:solidFill>
              <a:latin typeface="Times New Roman" panose="02020603050405020304" pitchFamily="18" charset="0"/>
              <a:cs typeface="Times New Roman" panose="02020603050405020304" pitchFamily="18" charset="0"/>
            </a:endParaRPr>
          </a:p>
          <a:p>
            <a:pPr>
              <a:buClrTx/>
            </a:pPr>
            <a:r>
              <a:rPr lang="en-US" sz="2000" dirty="0" smtClean="0">
                <a:solidFill>
                  <a:schemeClr val="tx1"/>
                </a:solidFill>
                <a:latin typeface="Times New Roman" panose="02020603050405020304" pitchFamily="18" charset="0"/>
                <a:cs typeface="Times New Roman" panose="02020603050405020304" pitchFamily="18" charset="0"/>
              </a:rPr>
              <a:t>The</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Unix</a:t>
            </a:r>
            <a:r>
              <a:rPr lang="en-US" sz="2000" dirty="0">
                <a:solidFill>
                  <a:schemeClr val="tx1"/>
                </a:solidFill>
                <a:latin typeface="Times New Roman" panose="02020603050405020304" pitchFamily="18" charset="0"/>
                <a:cs typeface="Times New Roman" panose="02020603050405020304" pitchFamily="18" charset="0"/>
              </a:rPr>
              <a:t> operating system was conceived and implemented in 1969 at </a:t>
            </a:r>
            <a:r>
              <a:rPr lang="en-US" sz="2000" dirty="0" smtClean="0">
                <a:solidFill>
                  <a:schemeClr val="tx1"/>
                </a:solidFill>
                <a:latin typeface="Times New Roman" panose="02020603050405020304" pitchFamily="18" charset="0"/>
                <a:cs typeface="Times New Roman" panose="02020603050405020304" pitchFamily="18" charset="0"/>
              </a:rPr>
              <a:t>AT&amp;T's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Bell Laboratories</a:t>
            </a:r>
            <a:r>
              <a:rPr lang="en-US" sz="2000" dirty="0">
                <a:solidFill>
                  <a:schemeClr val="tx1"/>
                </a:solidFill>
                <a:latin typeface="Times New Roman" panose="02020603050405020304" pitchFamily="18" charset="0"/>
                <a:cs typeface="Times New Roman" panose="02020603050405020304" pitchFamily="18" charset="0"/>
              </a:rPr>
              <a:t> in the United </a:t>
            </a:r>
            <a:r>
              <a:rPr lang="en-US" sz="2000" dirty="0" smtClean="0">
                <a:solidFill>
                  <a:schemeClr val="tx1"/>
                </a:solidFill>
                <a:latin typeface="Times New Roman" panose="02020603050405020304" pitchFamily="18" charset="0"/>
                <a:cs typeface="Times New Roman" panose="02020603050405020304" pitchFamily="18" charset="0"/>
              </a:rPr>
              <a:t>States.</a:t>
            </a:r>
          </a:p>
          <a:p>
            <a:pPr>
              <a:buClrTx/>
            </a:pPr>
            <a:endParaRPr lang="en-US" sz="2000" dirty="0" smtClean="0">
              <a:solidFill>
                <a:schemeClr val="tx1"/>
              </a:solidFill>
              <a:latin typeface="Times New Roman" panose="02020603050405020304" pitchFamily="18" charset="0"/>
              <a:cs typeface="Times New Roman" panose="02020603050405020304" pitchFamily="18" charset="0"/>
            </a:endParaRPr>
          </a:p>
          <a:p>
            <a:pPr>
              <a:buClrTx/>
            </a:pPr>
            <a:r>
              <a:rPr lang="en-US" sz="2000" dirty="0" smtClean="0">
                <a:solidFill>
                  <a:schemeClr val="tx1"/>
                </a:solidFill>
                <a:latin typeface="Times New Roman" panose="02020603050405020304" pitchFamily="18" charset="0"/>
                <a:cs typeface="Times New Roman" panose="02020603050405020304" pitchFamily="18" charset="0"/>
              </a:rPr>
              <a:t>Linux Kernel</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is an OS</a:t>
            </a:r>
            <a:r>
              <a:rPr lang="en-US" sz="2000" dirty="0">
                <a:solidFill>
                  <a:schemeClr val="tx1"/>
                </a:solidFill>
                <a:latin typeface="Times New Roman" panose="02020603050405020304" pitchFamily="18" charset="0"/>
                <a:cs typeface="Times New Roman" panose="02020603050405020304" pitchFamily="18" charset="0"/>
              </a:rPr>
              <a:t> first released on September 17, 1991 by </a:t>
            </a:r>
            <a:r>
              <a:rPr lang="en-US" sz="2000" dirty="0" smtClean="0">
                <a:solidFill>
                  <a:schemeClr val="tx1"/>
                </a:solidFill>
                <a:latin typeface="Times New Roman" panose="02020603050405020304" pitchFamily="18" charset="0"/>
                <a:cs typeface="Times New Roman" panose="02020603050405020304" pitchFamily="18" charset="0"/>
              </a:rPr>
              <a:t>Linus Torvalds.</a:t>
            </a:r>
          </a:p>
          <a:p>
            <a:pPr marL="0" indent="0">
              <a:buClrTx/>
              <a:buNone/>
            </a:pP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ClrTx/>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066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962402467"/>
              </p:ext>
            </p:extLst>
          </p:nvPr>
        </p:nvGraphicFramePr>
        <p:xfrm>
          <a:off x="718744" y="2192215"/>
          <a:ext cx="2317533" cy="3000387"/>
        </p:xfrm>
        <a:graphic>
          <a:graphicData uri="http://schemas.openxmlformats.org/drawingml/2006/table">
            <a:tbl>
              <a:tblPr firstRow="1" bandRow="1">
                <a:tableStyleId>{5C22544A-7EE6-4342-B048-85BDC9FD1C3A}</a:tableStyleId>
              </a:tblPr>
              <a:tblGrid>
                <a:gridCol w="2317533"/>
              </a:tblGrid>
              <a:tr h="715964">
                <a:tc>
                  <a:txBody>
                    <a:bodyPr/>
                    <a:lstStyle/>
                    <a:p>
                      <a:pPr marL="0" algn="ctr" defTabSz="914342" rtl="0" eaLnBrk="1" latinLnBrk="0" hangingPunct="1"/>
                      <a:endParaRPr lang="en-US" sz="1600" b="0" kern="1200" dirty="0" smtClean="0">
                        <a:solidFill>
                          <a:srgbClr val="002060"/>
                        </a:solidFill>
                        <a:latin typeface="+mn-lt"/>
                        <a:ea typeface="+mn-ea"/>
                        <a:cs typeface="+mn-cs"/>
                      </a:endParaRPr>
                    </a:p>
                    <a:p>
                      <a:pPr marL="0" algn="ctr" defTabSz="914342" rtl="0" eaLnBrk="1" latinLnBrk="0" hangingPunct="1"/>
                      <a:r>
                        <a:rPr lang="en-US" sz="1600" b="0" kern="1200" dirty="0" smtClean="0">
                          <a:solidFill>
                            <a:srgbClr val="002060"/>
                          </a:solidFill>
                          <a:latin typeface="+mn-lt"/>
                          <a:ea typeface="+mn-ea"/>
                          <a:cs typeface="+mn-cs"/>
                        </a:rPr>
                        <a:t>USER APPLICATIONS</a:t>
                      </a:r>
                      <a:endParaRPr lang="en-US" sz="1600" b="0" kern="1200" dirty="0">
                        <a:solidFill>
                          <a:srgbClr val="00206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45499">
                <a:tc>
                  <a:txBody>
                    <a:bodyPr/>
                    <a:lstStyle/>
                    <a:p>
                      <a:pPr marL="0" algn="ctr" defTabSz="914342" rtl="0" eaLnBrk="1" latinLnBrk="0" hangingPunct="1"/>
                      <a:endParaRPr lang="en-US" sz="1600" kern="1200" dirty="0" smtClean="0">
                        <a:solidFill>
                          <a:srgbClr val="002060"/>
                        </a:solidFill>
                        <a:latin typeface="+mn-lt"/>
                        <a:ea typeface="+mn-ea"/>
                        <a:cs typeface="+mn-cs"/>
                      </a:endParaRPr>
                    </a:p>
                    <a:p>
                      <a:pPr marL="0" algn="ctr" defTabSz="914342" rtl="0" eaLnBrk="1" latinLnBrk="0" hangingPunct="1"/>
                      <a:r>
                        <a:rPr lang="en-US" sz="1600" kern="1200" dirty="0" smtClean="0">
                          <a:solidFill>
                            <a:srgbClr val="002060"/>
                          </a:solidFill>
                          <a:latin typeface="+mn-lt"/>
                          <a:ea typeface="+mn-ea"/>
                          <a:cs typeface="+mn-cs"/>
                        </a:rPr>
                        <a:t>OS SERVICES</a:t>
                      </a:r>
                      <a:endParaRPr lang="en-US" sz="1600" kern="1200" dirty="0">
                        <a:solidFill>
                          <a:srgbClr val="00206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15964">
                <a:tc>
                  <a:txBody>
                    <a:bodyPr/>
                    <a:lstStyle/>
                    <a:p>
                      <a:pPr algn="ctr"/>
                      <a:endParaRPr lang="en-US" sz="1600" dirty="0" smtClean="0">
                        <a:solidFill>
                          <a:srgbClr val="002060"/>
                        </a:solidFill>
                      </a:endParaRPr>
                    </a:p>
                    <a:p>
                      <a:pPr algn="ctr"/>
                      <a:r>
                        <a:rPr lang="en-US" sz="1600" dirty="0" smtClean="0">
                          <a:solidFill>
                            <a:srgbClr val="002060"/>
                          </a:solidFill>
                        </a:rPr>
                        <a:t>LINUX</a:t>
                      </a:r>
                      <a:r>
                        <a:rPr lang="en-US" sz="1600" baseline="0" dirty="0" smtClean="0">
                          <a:solidFill>
                            <a:srgbClr val="002060"/>
                          </a:solidFill>
                        </a:rPr>
                        <a:t> KERNEL</a:t>
                      </a:r>
                      <a:endParaRPr lang="en-US" sz="1600"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15964">
                <a:tc>
                  <a:txBody>
                    <a:bodyPr/>
                    <a:lstStyle/>
                    <a:p>
                      <a:pPr algn="ctr"/>
                      <a:endParaRPr lang="en-US" sz="1600" dirty="0" smtClean="0">
                        <a:solidFill>
                          <a:srgbClr val="002060"/>
                        </a:solidFill>
                      </a:endParaRPr>
                    </a:p>
                    <a:p>
                      <a:pPr algn="ctr"/>
                      <a:r>
                        <a:rPr lang="en-US" sz="1600" dirty="0" smtClean="0">
                          <a:solidFill>
                            <a:srgbClr val="002060"/>
                          </a:solidFill>
                        </a:rPr>
                        <a:t>HARDWARE CONTROLLERS</a:t>
                      </a:r>
                      <a:endParaRPr lang="en-US" sz="1600"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TextBox 1"/>
          <p:cNvSpPr txBox="1"/>
          <p:nvPr/>
        </p:nvSpPr>
        <p:spPr>
          <a:xfrm>
            <a:off x="193198" y="228632"/>
            <a:ext cx="4456089" cy="584775"/>
          </a:xfrm>
          <a:prstGeom prst="rect">
            <a:avLst/>
          </a:prstGeom>
          <a:noFill/>
        </p:spPr>
        <p:txBody>
          <a:bodyPr wrap="square" rtlCol="0">
            <a:spAutoFit/>
          </a:bodyPr>
          <a:lstStyle/>
          <a:p>
            <a:pPr algn="ctr"/>
            <a:r>
              <a:rPr lang="en-US" sz="3200" dirty="0" smtClean="0">
                <a:solidFill>
                  <a:srgbClr val="263147"/>
                </a:solidFill>
                <a:latin typeface="Times New Roman" panose="02020603050405020304" pitchFamily="18" charset="0"/>
                <a:ea typeface="+mj-ea"/>
                <a:cs typeface="Times New Roman" panose="02020603050405020304" pitchFamily="18" charset="0"/>
                <a:sym typeface="Arial"/>
              </a:rPr>
              <a:t>LINUX SUBSYSTEM</a:t>
            </a:r>
            <a:endParaRPr lang="en-US" sz="1400" kern="0" dirty="0" smtClean="0">
              <a:solidFill>
                <a:srgbClr val="998C85">
                  <a:lumMod val="50000"/>
                </a:srgbClr>
              </a:solidFill>
              <a:latin typeface="Times New Roman" panose="02020603050405020304" pitchFamily="18" charset="0"/>
              <a:cs typeface="Times New Roman" panose="02020603050405020304" pitchFamily="18" charset="0"/>
              <a:sym typeface="Arial"/>
            </a:endParaRPr>
          </a:p>
        </p:txBody>
      </p:sp>
      <p:sp>
        <p:nvSpPr>
          <p:cNvPr id="3" name="Rounded Rectangle 2"/>
          <p:cNvSpPr/>
          <p:nvPr/>
        </p:nvSpPr>
        <p:spPr>
          <a:xfrm>
            <a:off x="7315200" y="1652954"/>
            <a:ext cx="2919046" cy="53926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 name="Rounded Rectangle 3"/>
          <p:cNvSpPr/>
          <p:nvPr/>
        </p:nvSpPr>
        <p:spPr>
          <a:xfrm>
            <a:off x="6682152" y="1582615"/>
            <a:ext cx="3012831" cy="679938"/>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50000"/>
                  </a:schemeClr>
                </a:solidFill>
              </a:rPr>
              <a:t>Memory Management</a:t>
            </a:r>
          </a:p>
        </p:txBody>
      </p:sp>
      <p:sp>
        <p:nvSpPr>
          <p:cNvPr id="6" name="Rounded Rectangle 5"/>
          <p:cNvSpPr/>
          <p:nvPr/>
        </p:nvSpPr>
        <p:spPr>
          <a:xfrm>
            <a:off x="4454767" y="2895600"/>
            <a:ext cx="2227385" cy="633046"/>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50000"/>
                  </a:schemeClr>
                </a:solidFill>
              </a:rPr>
              <a:t>Virtual Files System</a:t>
            </a:r>
          </a:p>
        </p:txBody>
      </p:sp>
      <p:sp>
        <p:nvSpPr>
          <p:cNvPr id="7" name="Rounded Rectangle 6"/>
          <p:cNvSpPr/>
          <p:nvPr/>
        </p:nvSpPr>
        <p:spPr>
          <a:xfrm>
            <a:off x="9542585" y="2907322"/>
            <a:ext cx="2426677" cy="679939"/>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50000"/>
                  </a:schemeClr>
                </a:solidFill>
              </a:rPr>
              <a:t>Inter-process Communication</a:t>
            </a:r>
          </a:p>
        </p:txBody>
      </p:sp>
      <p:sp>
        <p:nvSpPr>
          <p:cNvPr id="8" name="Rounded Rectangle 7"/>
          <p:cNvSpPr/>
          <p:nvPr/>
        </p:nvSpPr>
        <p:spPr>
          <a:xfrm>
            <a:off x="7209690" y="2895600"/>
            <a:ext cx="1957753" cy="679939"/>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50000"/>
                  </a:schemeClr>
                </a:solidFill>
              </a:rPr>
              <a:t>Process Scheduler</a:t>
            </a:r>
            <a:endParaRPr lang="en-US" sz="2400" dirty="0" smtClean="0">
              <a:solidFill>
                <a:schemeClr val="tx2">
                  <a:lumMod val="50000"/>
                </a:schemeClr>
              </a:solidFill>
            </a:endParaRPr>
          </a:p>
        </p:txBody>
      </p:sp>
      <p:sp>
        <p:nvSpPr>
          <p:cNvPr id="9" name="Rounded Rectangle 8"/>
          <p:cNvSpPr/>
          <p:nvPr/>
        </p:nvSpPr>
        <p:spPr>
          <a:xfrm>
            <a:off x="6975228" y="4577862"/>
            <a:ext cx="2426677" cy="832338"/>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50000"/>
                  </a:schemeClr>
                </a:solidFill>
              </a:rPr>
              <a:t>Network Interface</a:t>
            </a:r>
          </a:p>
        </p:txBody>
      </p:sp>
      <p:cxnSp>
        <p:nvCxnSpPr>
          <p:cNvPr id="18" name="Straight Arrow Connector 17"/>
          <p:cNvCxnSpPr/>
          <p:nvPr/>
        </p:nvCxnSpPr>
        <p:spPr>
          <a:xfrm flipV="1">
            <a:off x="5193323" y="1922585"/>
            <a:ext cx="1477107" cy="973015"/>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427786" y="2086708"/>
            <a:ext cx="1254366" cy="808892"/>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9788769" y="2086708"/>
            <a:ext cx="762000" cy="808892"/>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3"/>
            <a:endCxn id="8" idx="1"/>
          </p:cNvCxnSpPr>
          <p:nvPr/>
        </p:nvCxnSpPr>
        <p:spPr>
          <a:xfrm>
            <a:off x="6682152" y="3212123"/>
            <a:ext cx="527538" cy="23447"/>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1"/>
            <a:endCxn id="8" idx="3"/>
          </p:cNvCxnSpPr>
          <p:nvPr/>
        </p:nvCxnSpPr>
        <p:spPr>
          <a:xfrm flipH="1" flipV="1">
            <a:off x="9167443" y="3235570"/>
            <a:ext cx="375142" cy="11722"/>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0"/>
          </p:cNvCxnSpPr>
          <p:nvPr/>
        </p:nvCxnSpPr>
        <p:spPr>
          <a:xfrm flipH="1" flipV="1">
            <a:off x="8188566" y="3587261"/>
            <a:ext cx="1" cy="990601"/>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568460" y="3640014"/>
            <a:ext cx="1266094" cy="1465385"/>
          </a:xfrm>
          <a:prstGeom prst="straightConnector1">
            <a:avLst/>
          </a:prstGeom>
          <a:ln>
            <a:solidFill>
              <a:schemeClr val="tx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a:endCxn id="8" idx="0"/>
          </p:cNvCxnSpPr>
          <p:nvPr/>
        </p:nvCxnSpPr>
        <p:spPr>
          <a:xfrm flipH="1">
            <a:off x="8188567" y="2262553"/>
            <a:ext cx="1" cy="63304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382000" y="2262553"/>
            <a:ext cx="0" cy="63304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94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pic>
        <p:nvPicPr>
          <p:cNvPr id="13314" name="Picture 2" descr="C:\Users\sbaderiy\Downloads\Linux-Booting-proc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403" y="1079347"/>
            <a:ext cx="9319072" cy="533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93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163" y="1404623"/>
            <a:ext cx="11793979" cy="4477141"/>
          </a:xfrm>
        </p:spPr>
        <p:txBody>
          <a:bodyPr/>
          <a:lstStyle/>
          <a:p>
            <a:pPr marL="0" indent="0">
              <a:buNone/>
            </a:pPr>
            <a:r>
              <a:rPr lang="en-US" b="1" dirty="0">
                <a:latin typeface="Times New Roman" panose="02020603050405020304" pitchFamily="18" charset="0"/>
                <a:cs typeface="Times New Roman" panose="02020603050405020304" pitchFamily="18" charset="0"/>
              </a:rPr>
              <a:t>BIOS </a:t>
            </a:r>
            <a:endParaRPr lang="en-US" b="1"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lv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When </a:t>
            </a:r>
            <a:r>
              <a:rPr lang="en-US" sz="2000" dirty="0" smtClean="0">
                <a:latin typeface="Times New Roman" panose="02020603050405020304" pitchFamily="18" charset="0"/>
                <a:cs typeface="Times New Roman" panose="02020603050405020304" pitchFamily="18" charset="0"/>
              </a:rPr>
              <a:t>power </a:t>
            </a:r>
            <a:r>
              <a:rPr lang="en-US" sz="2000" dirty="0">
                <a:latin typeface="Times New Roman" panose="02020603050405020304" pitchFamily="18" charset="0"/>
                <a:cs typeface="Times New Roman" panose="02020603050405020304" pitchFamily="18" charset="0"/>
              </a:rPr>
              <a:t>button of the </a:t>
            </a:r>
            <a:r>
              <a:rPr lang="en-US" sz="2000" dirty="0" smtClean="0">
                <a:latin typeface="Times New Roman" panose="02020603050405020304" pitchFamily="18" charset="0"/>
                <a:cs typeface="Times New Roman" panose="02020603050405020304" pitchFamily="18" charset="0"/>
              </a:rPr>
              <a:t>machine is ON, </a:t>
            </a:r>
            <a:r>
              <a:rPr lang="en-US" sz="2000" dirty="0">
                <a:latin typeface="Times New Roman" panose="02020603050405020304" pitchFamily="18" charset="0"/>
                <a:cs typeface="Times New Roman" panose="02020603050405020304" pitchFamily="18" charset="0"/>
              </a:rPr>
              <a:t>CPU looks out into ROM for further </a:t>
            </a:r>
            <a:r>
              <a:rPr lang="en-US" sz="2000" dirty="0" smtClean="0">
                <a:latin typeface="Times New Roman" panose="02020603050405020304" pitchFamily="18" charset="0"/>
                <a:cs typeface="Times New Roman" panose="02020603050405020304" pitchFamily="18" charset="0"/>
              </a:rPr>
              <a:t>instruction.</a:t>
            </a:r>
          </a:p>
          <a:p>
            <a:pPr marL="0" lv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The ROM contains JUMP function </a:t>
            </a:r>
            <a:r>
              <a:rPr lang="en-US" sz="2000" dirty="0" smtClean="0">
                <a:latin typeface="Times New Roman" panose="02020603050405020304" pitchFamily="18" charset="0"/>
                <a:cs typeface="Times New Roman" panose="02020603050405020304" pitchFamily="18" charset="0"/>
              </a:rPr>
              <a:t>which </a:t>
            </a:r>
            <a:r>
              <a:rPr lang="en-US" sz="2000" dirty="0">
                <a:latin typeface="Times New Roman" panose="02020603050405020304" pitchFamily="18" charset="0"/>
                <a:cs typeface="Times New Roman" panose="02020603050405020304" pitchFamily="18" charset="0"/>
              </a:rPr>
              <a:t>tells the CPU to bring up the </a:t>
            </a:r>
            <a:r>
              <a:rPr lang="en-US" sz="2000" dirty="0" smtClean="0">
                <a:latin typeface="Times New Roman" panose="02020603050405020304" pitchFamily="18" charset="0"/>
                <a:cs typeface="Times New Roman" panose="02020603050405020304" pitchFamily="18" charset="0"/>
              </a:rPr>
              <a:t>BIOS.</a:t>
            </a:r>
          </a:p>
          <a:p>
            <a:pPr lvl="0"/>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BIOS determines </a:t>
            </a:r>
            <a:r>
              <a:rPr lang="en-US" sz="2000" dirty="0" smtClean="0">
                <a:latin typeface="Times New Roman" panose="02020603050405020304" pitchFamily="18" charset="0"/>
                <a:cs typeface="Times New Roman" panose="02020603050405020304" pitchFamily="18" charset="0"/>
              </a:rPr>
              <a:t>bootable devices availability.</a:t>
            </a:r>
          </a:p>
          <a:p>
            <a:pPr marL="0" lv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Operating </a:t>
            </a:r>
            <a:r>
              <a:rPr lang="en-US" sz="2000" dirty="0" smtClean="0">
                <a:latin typeface="Times New Roman" panose="02020603050405020304" pitchFamily="18" charset="0"/>
                <a:cs typeface="Times New Roman" panose="02020603050405020304" pitchFamily="18" charset="0"/>
              </a:rPr>
              <a:t>System tries </a:t>
            </a:r>
            <a:r>
              <a:rPr lang="en-US" sz="2000" dirty="0">
                <a:latin typeface="Times New Roman" panose="02020603050405020304" pitchFamily="18" charset="0"/>
                <a:cs typeface="Times New Roman" panose="02020603050405020304" pitchFamily="18" charset="0"/>
              </a:rPr>
              <a:t>to boot from Hard Disk where the MBR contains primary boot loader.</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 y="0"/>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dirty="0"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742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620" y="1146220"/>
            <a:ext cx="10861183" cy="734095"/>
          </a:xfrm>
        </p:spPr>
        <p:txBody>
          <a:bodyPr/>
          <a:lstStyle/>
          <a:p>
            <a:r>
              <a:rPr lang="en-US" sz="2200" b="1" dirty="0" smtClean="0">
                <a:latin typeface="Times New Roman" panose="02020603050405020304" pitchFamily="18" charset="0"/>
                <a:cs typeface="Times New Roman" panose="02020603050405020304" pitchFamily="18" charset="0"/>
              </a:rPr>
              <a:t>BOOT LOADER</a:t>
            </a:r>
            <a:endParaRPr lang="en-US" sz="2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98492" y="1880315"/>
            <a:ext cx="2987898" cy="1094705"/>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Stage 1</a:t>
            </a:r>
          </a:p>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Boot Loader</a:t>
            </a:r>
          </a:p>
        </p:txBody>
      </p:sp>
      <p:sp>
        <p:nvSpPr>
          <p:cNvPr id="3" name="Rectangle 2"/>
          <p:cNvSpPr/>
          <p:nvPr/>
        </p:nvSpPr>
        <p:spPr>
          <a:xfrm>
            <a:off x="4610637" y="1880315"/>
            <a:ext cx="2021983" cy="1094705"/>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Stage 2</a:t>
            </a:r>
          </a:p>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Boot Loader</a:t>
            </a:r>
          </a:p>
        </p:txBody>
      </p:sp>
      <p:sp>
        <p:nvSpPr>
          <p:cNvPr id="7" name="Rectangle 6"/>
          <p:cNvSpPr/>
          <p:nvPr/>
        </p:nvSpPr>
        <p:spPr>
          <a:xfrm>
            <a:off x="7431110" y="1880315"/>
            <a:ext cx="1867436" cy="1094705"/>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Boot time Menu</a:t>
            </a:r>
          </a:p>
        </p:txBody>
      </p:sp>
      <p:sp>
        <p:nvSpPr>
          <p:cNvPr id="8" name="Rectangle 7"/>
          <p:cNvSpPr/>
          <p:nvPr/>
        </p:nvSpPr>
        <p:spPr>
          <a:xfrm>
            <a:off x="9994006" y="1880315"/>
            <a:ext cx="1841679" cy="1094705"/>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Kernel</a:t>
            </a:r>
          </a:p>
        </p:txBody>
      </p:sp>
      <p:sp>
        <p:nvSpPr>
          <p:cNvPr id="10" name="Folded Corner 9"/>
          <p:cNvSpPr/>
          <p:nvPr/>
        </p:nvSpPr>
        <p:spPr>
          <a:xfrm>
            <a:off x="5267459" y="4726546"/>
            <a:ext cx="489397" cy="618186"/>
          </a:xfrm>
          <a:prstGeom prst="foldedCorner">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Up-Down Arrow 10"/>
          <p:cNvSpPr/>
          <p:nvPr/>
        </p:nvSpPr>
        <p:spPr>
          <a:xfrm>
            <a:off x="5267459" y="3078051"/>
            <a:ext cx="489397" cy="1468191"/>
          </a:xfrm>
          <a:prstGeom prst="upDownArrow">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2" name="TextBox 11"/>
          <p:cNvSpPr txBox="1"/>
          <p:nvPr/>
        </p:nvSpPr>
        <p:spPr>
          <a:xfrm>
            <a:off x="4500501" y="5603091"/>
            <a:ext cx="2390398" cy="369332"/>
          </a:xfrm>
          <a:prstGeom prst="rect">
            <a:avLst/>
          </a:prstGeom>
          <a:noFill/>
        </p:spPr>
        <p:txBody>
          <a:bodyPr wrap="none" rtlCol="0">
            <a:spAutoFit/>
          </a:bodyPr>
          <a:lstStyle/>
          <a:p>
            <a:r>
              <a:rPr lang="en-US" dirty="0" smtClean="0">
                <a:solidFill>
                  <a:schemeClr val="tx1">
                    <a:lumMod val="50000"/>
                  </a:schemeClr>
                </a:solidFill>
                <a:latin typeface="Times New Roman" panose="02020603050405020304" pitchFamily="18" charset="0"/>
                <a:cs typeface="Times New Roman" panose="02020603050405020304" pitchFamily="18" charset="0"/>
              </a:rPr>
              <a:t>/ boot / grup / grub.conf</a:t>
            </a:r>
          </a:p>
        </p:txBody>
      </p:sp>
      <p:sp>
        <p:nvSpPr>
          <p:cNvPr id="13" name="TextBox 12"/>
          <p:cNvSpPr txBox="1"/>
          <p:nvPr/>
        </p:nvSpPr>
        <p:spPr>
          <a:xfrm>
            <a:off x="8364828" y="4726546"/>
            <a:ext cx="2533066" cy="1323439"/>
          </a:xfrm>
          <a:prstGeom prst="rect">
            <a:avLst/>
          </a:prstGeom>
          <a:noFill/>
        </p:spPr>
        <p:txBody>
          <a:bodyPr wrap="none" rtlCol="0">
            <a:spAutoFit/>
          </a:bodyPr>
          <a:lstStyle/>
          <a:p>
            <a:r>
              <a:rPr lang="en-US" sz="1600" dirty="0" smtClean="0">
                <a:solidFill>
                  <a:srgbClr val="090807"/>
                </a:solidFill>
                <a:latin typeface="Times New Roman" panose="02020603050405020304" pitchFamily="18" charset="0"/>
                <a:cs typeface="Times New Roman" panose="02020603050405020304" pitchFamily="18" charset="0"/>
              </a:rPr>
              <a:t>Boot partition to use </a:t>
            </a:r>
          </a:p>
          <a:p>
            <a:endParaRPr lang="en-US" sz="1600" dirty="0" smtClean="0">
              <a:solidFill>
                <a:srgbClr val="090807"/>
              </a:solidFill>
              <a:latin typeface="Times New Roman" panose="02020603050405020304" pitchFamily="18" charset="0"/>
              <a:cs typeface="Times New Roman" panose="02020603050405020304" pitchFamily="18" charset="0"/>
            </a:endParaRPr>
          </a:p>
          <a:p>
            <a:r>
              <a:rPr lang="en-US" sz="1600" dirty="0" smtClean="0">
                <a:solidFill>
                  <a:srgbClr val="090807"/>
                </a:solidFill>
                <a:latin typeface="Times New Roman" panose="02020603050405020304" pitchFamily="18" charset="0"/>
                <a:cs typeface="Times New Roman" panose="02020603050405020304" pitchFamily="18" charset="0"/>
              </a:rPr>
              <a:t>Kernel files to load</a:t>
            </a:r>
          </a:p>
          <a:p>
            <a:endParaRPr lang="en-US" sz="1600" dirty="0" smtClean="0">
              <a:solidFill>
                <a:srgbClr val="090807"/>
              </a:solidFill>
              <a:latin typeface="Times New Roman" panose="02020603050405020304" pitchFamily="18" charset="0"/>
              <a:cs typeface="Times New Roman" panose="02020603050405020304" pitchFamily="18" charset="0"/>
            </a:endParaRPr>
          </a:p>
          <a:p>
            <a:r>
              <a:rPr lang="en-US" sz="1600" dirty="0" smtClean="0">
                <a:solidFill>
                  <a:srgbClr val="090807"/>
                </a:solidFill>
                <a:latin typeface="Times New Roman" panose="02020603050405020304" pitchFamily="18" charset="0"/>
                <a:cs typeface="Times New Roman" panose="02020603050405020304" pitchFamily="18" charset="0"/>
              </a:rPr>
              <a:t>Initial RAM disk file to use</a:t>
            </a:r>
          </a:p>
        </p:txBody>
      </p:sp>
      <p:sp>
        <p:nvSpPr>
          <p:cNvPr id="14" name="Left Brace 13"/>
          <p:cNvSpPr/>
          <p:nvPr/>
        </p:nvSpPr>
        <p:spPr>
          <a:xfrm>
            <a:off x="7134896" y="4391696"/>
            <a:ext cx="1352281" cy="1867436"/>
          </a:xfrm>
          <a:prstGeom prst="leftBrace">
            <a:avLst/>
          </a:prstGeom>
          <a:ln>
            <a:solidFill>
              <a:srgbClr val="09080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p:cNvCxnSpPr>
            <a:stCxn id="2" idx="3"/>
            <a:endCxn id="3" idx="1"/>
          </p:cNvCxnSpPr>
          <p:nvPr/>
        </p:nvCxnSpPr>
        <p:spPr>
          <a:xfrm>
            <a:off x="3786390" y="2427668"/>
            <a:ext cx="824247"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1"/>
          </p:cNvCxnSpPr>
          <p:nvPr/>
        </p:nvCxnSpPr>
        <p:spPr>
          <a:xfrm>
            <a:off x="6632620" y="2427667"/>
            <a:ext cx="798490" cy="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8" idx="1"/>
          </p:cNvCxnSpPr>
          <p:nvPr/>
        </p:nvCxnSpPr>
        <p:spPr>
          <a:xfrm>
            <a:off x="9298546" y="2427668"/>
            <a:ext cx="695460"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7" y="4"/>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1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AGENDA</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386862" y="1530615"/>
            <a:ext cx="11805138" cy="3686153"/>
          </a:xfrm>
        </p:spPr>
        <p:txBody>
          <a:bodyPr/>
          <a:lstStyle/>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Hardware</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Windows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Linux</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Network Fundamentals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Network Services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Database</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Applications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Storage</a:t>
            </a:r>
            <a:endParaRPr lang="en-US"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666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25" y="994090"/>
            <a:ext cx="12191999" cy="1002135"/>
          </a:xfrm>
        </p:spPr>
        <p:txBody>
          <a:bodyPr/>
          <a:lstStyle/>
          <a:p>
            <a:r>
              <a:rPr lang="en-US" sz="2200" b="1" dirty="0" smtClean="0">
                <a:latin typeface="Times New Roman" panose="02020603050405020304" pitchFamily="18" charset="0"/>
                <a:cs typeface="Times New Roman" panose="02020603050405020304" pitchFamily="18" charset="0"/>
              </a:rPr>
              <a:t>KERNEL</a:t>
            </a:r>
            <a:endParaRPr lang="en-US" sz="2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815921" y="1893194"/>
            <a:ext cx="2343955" cy="1120462"/>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Memory Boot </a:t>
            </a:r>
          </a:p>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File System</a:t>
            </a:r>
          </a:p>
        </p:txBody>
      </p:sp>
      <p:sp>
        <p:nvSpPr>
          <p:cNvPr id="6" name="Rectangle 5"/>
          <p:cNvSpPr/>
          <p:nvPr/>
        </p:nvSpPr>
        <p:spPr>
          <a:xfrm>
            <a:off x="8577330" y="1893194"/>
            <a:ext cx="2099256" cy="1004552"/>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 sbin / init</a:t>
            </a:r>
          </a:p>
        </p:txBody>
      </p:sp>
      <p:sp>
        <p:nvSpPr>
          <p:cNvPr id="7" name="Rectangle 6"/>
          <p:cNvSpPr/>
          <p:nvPr/>
        </p:nvSpPr>
        <p:spPr>
          <a:xfrm>
            <a:off x="1815921" y="4906851"/>
            <a:ext cx="2189409" cy="656822"/>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2">
                    <a:lumMod val="50000"/>
                  </a:schemeClr>
                </a:solidFill>
                <a:latin typeface="Times New Roman" panose="02020603050405020304" pitchFamily="18" charset="0"/>
                <a:cs typeface="Times New Roman" panose="02020603050405020304" pitchFamily="18" charset="0"/>
              </a:rPr>
              <a:t>intrd</a:t>
            </a:r>
            <a:endParaRPr lang="en-US" sz="2400" dirty="0" smtClean="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Up-Down Arrow 7"/>
          <p:cNvSpPr/>
          <p:nvPr/>
        </p:nvSpPr>
        <p:spPr>
          <a:xfrm>
            <a:off x="2781837" y="3013656"/>
            <a:ext cx="296214" cy="1751527"/>
          </a:xfrm>
          <a:prstGeom prst="up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10" name="Straight Arrow Connector 9"/>
          <p:cNvCxnSpPr/>
          <p:nvPr/>
        </p:nvCxnSpPr>
        <p:spPr>
          <a:xfrm>
            <a:off x="4159876" y="2453425"/>
            <a:ext cx="4417454"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06096" y="2095552"/>
            <a:ext cx="2150772" cy="369332"/>
          </a:xfrm>
          <a:prstGeom prst="rect">
            <a:avLst/>
          </a:prstGeom>
          <a:noFill/>
        </p:spPr>
        <p:txBody>
          <a:bodyPr wrap="square" rtlCol="0">
            <a:spAutoFit/>
          </a:bodyPr>
          <a:lstStyle/>
          <a:p>
            <a:r>
              <a:rPr lang="en-US" dirty="0" smtClean="0">
                <a:solidFill>
                  <a:schemeClr val="tx1">
                    <a:lumMod val="50000"/>
                  </a:schemeClr>
                </a:solidFill>
                <a:latin typeface="Times New Roman" panose="02020603050405020304" pitchFamily="18" charset="0"/>
                <a:cs typeface="Times New Roman" panose="02020603050405020304" pitchFamily="18" charset="0"/>
              </a:rPr>
              <a:t>Start init process</a:t>
            </a:r>
          </a:p>
        </p:txBody>
      </p:sp>
      <p:sp>
        <p:nvSpPr>
          <p:cNvPr id="12" name="TextBox 11"/>
          <p:cNvSpPr txBox="1"/>
          <p:nvPr/>
        </p:nvSpPr>
        <p:spPr>
          <a:xfrm>
            <a:off x="5975797" y="4619567"/>
            <a:ext cx="3429144" cy="923330"/>
          </a:xfrm>
          <a:prstGeom prst="rect">
            <a:avLst/>
          </a:prstGeom>
          <a:noFill/>
        </p:spPr>
        <p:txBody>
          <a:bodyPr wrap="none" rtlCol="0">
            <a:spAutoFit/>
          </a:bodyPr>
          <a:lstStyle/>
          <a:p>
            <a:r>
              <a:rPr lang="en-US" dirty="0" smtClean="0">
                <a:solidFill>
                  <a:schemeClr val="tx1">
                    <a:lumMod val="50000"/>
                  </a:schemeClr>
                </a:solidFill>
                <a:latin typeface="Times New Roman" panose="02020603050405020304" pitchFamily="18" charset="0"/>
                <a:cs typeface="Times New Roman" panose="02020603050405020304" pitchFamily="18" charset="0"/>
              </a:rPr>
              <a:t>Temporary root file system</a:t>
            </a:r>
          </a:p>
          <a:p>
            <a:endParaRPr lang="en-US"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dirty="0" smtClean="0">
                <a:solidFill>
                  <a:schemeClr val="tx1">
                    <a:lumMod val="50000"/>
                  </a:schemeClr>
                </a:solidFill>
                <a:latin typeface="Times New Roman" panose="02020603050405020304" pitchFamily="18" charset="0"/>
                <a:cs typeface="Times New Roman" panose="02020603050405020304" pitchFamily="18" charset="0"/>
              </a:rPr>
              <a:t>Contains drivers to access partition</a:t>
            </a:r>
          </a:p>
        </p:txBody>
      </p:sp>
      <p:sp>
        <p:nvSpPr>
          <p:cNvPr id="13" name="Left Brace 12"/>
          <p:cNvSpPr/>
          <p:nvPr/>
        </p:nvSpPr>
        <p:spPr>
          <a:xfrm>
            <a:off x="4636393" y="4345162"/>
            <a:ext cx="1732209" cy="1472140"/>
          </a:xfrm>
          <a:prstGeom prst="leftBrace">
            <a:avLst>
              <a:gd name="adj1" fmla="val 8333"/>
              <a:gd name="adj2" fmla="val 51961"/>
            </a:avLst>
          </a:prstGeom>
          <a:ln>
            <a:solidFill>
              <a:srgbClr val="09080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1"/>
          <p:cNvSpPr txBox="1">
            <a:spLocks/>
          </p:cNvSpPr>
          <p:nvPr/>
        </p:nvSpPr>
        <p:spPr>
          <a:xfrm>
            <a:off x="17" y="4"/>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4984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72" y="1213031"/>
            <a:ext cx="12191999" cy="1002135"/>
          </a:xfrm>
        </p:spPr>
        <p:txBody>
          <a:bodyPr/>
          <a:lstStyle/>
          <a:p>
            <a:r>
              <a:rPr lang="en-US" sz="2200" b="1" dirty="0" smtClean="0">
                <a:latin typeface="Times New Roman" panose="02020603050405020304" pitchFamily="18" charset="0"/>
                <a:cs typeface="Times New Roman" panose="02020603050405020304" pitchFamily="18" charset="0"/>
              </a:rPr>
              <a:t>INIT </a:t>
            </a:r>
            <a:endParaRPr lang="en-US" sz="2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468192" y="2305317"/>
            <a:ext cx="2910625" cy="837127"/>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50000"/>
                  </a:schemeClr>
                </a:solidFill>
                <a:latin typeface="Times New Roman" panose="02020603050405020304" pitchFamily="18" charset="0"/>
                <a:cs typeface="Times New Roman" panose="02020603050405020304" pitchFamily="18" charset="0"/>
              </a:rPr>
              <a:t>/ sbin / init</a:t>
            </a:r>
          </a:p>
        </p:txBody>
      </p:sp>
      <p:sp>
        <p:nvSpPr>
          <p:cNvPr id="6" name="Rectangle 5"/>
          <p:cNvSpPr/>
          <p:nvPr/>
        </p:nvSpPr>
        <p:spPr>
          <a:xfrm>
            <a:off x="7933386" y="2215166"/>
            <a:ext cx="2485622" cy="927279"/>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50000"/>
                  </a:schemeClr>
                </a:solidFill>
                <a:latin typeface="Times New Roman" panose="02020603050405020304" pitchFamily="18" charset="0"/>
                <a:cs typeface="Times New Roman" panose="02020603050405020304" pitchFamily="18" charset="0"/>
              </a:rPr>
              <a:t>Start the services</a:t>
            </a:r>
          </a:p>
        </p:txBody>
      </p:sp>
      <p:cxnSp>
        <p:nvCxnSpPr>
          <p:cNvPr id="8" name="Straight Arrow Connector 7"/>
          <p:cNvCxnSpPr/>
          <p:nvPr/>
        </p:nvCxnSpPr>
        <p:spPr>
          <a:xfrm>
            <a:off x="4481848" y="2678805"/>
            <a:ext cx="3361386"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68192" y="4481848"/>
            <a:ext cx="4525598" cy="923330"/>
          </a:xfrm>
          <a:prstGeom prst="rect">
            <a:avLst/>
          </a:prstGeom>
          <a:noFill/>
        </p:spPr>
        <p:txBody>
          <a:bodyPr wrap="none" rtlCol="0">
            <a:spAutoFit/>
          </a:bodyPr>
          <a:lstStyle/>
          <a:p>
            <a:pPr marL="285750" indent="-285750">
              <a:buFont typeface="Wingdings" panose="05000000000000000000" pitchFamily="2" charset="2"/>
              <a:buChar char="§"/>
            </a:pPr>
            <a:r>
              <a:rPr lang="en-US" dirty="0" smtClean="0">
                <a:solidFill>
                  <a:schemeClr val="tx1">
                    <a:lumMod val="50000"/>
                  </a:schemeClr>
                </a:solidFill>
                <a:latin typeface="Times New Roman" panose="02020603050405020304" pitchFamily="18" charset="0"/>
                <a:cs typeface="Times New Roman" panose="02020603050405020304" pitchFamily="18" charset="0"/>
              </a:rPr>
              <a:t>First process starts with pid1</a:t>
            </a:r>
          </a:p>
          <a:p>
            <a:pPr marL="285750" indent="-285750">
              <a:buFont typeface="Wingdings" panose="05000000000000000000" pitchFamily="2" charset="2"/>
              <a:buChar char="§"/>
            </a:pPr>
            <a:endParaRPr lang="en-US" dirty="0">
              <a:solidFill>
                <a:schemeClr val="tx1">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solidFill>
                  <a:schemeClr val="tx1">
                    <a:lumMod val="50000"/>
                  </a:schemeClr>
                </a:solidFill>
                <a:latin typeface="Times New Roman" panose="02020603050405020304" pitchFamily="18" charset="0"/>
                <a:cs typeface="Times New Roman" panose="02020603050405020304" pitchFamily="18" charset="0"/>
              </a:rPr>
              <a:t>User / etc / </a:t>
            </a:r>
            <a:r>
              <a:rPr lang="en-US" dirty="0" err="1" smtClean="0">
                <a:solidFill>
                  <a:schemeClr val="tx1">
                    <a:lumMod val="50000"/>
                  </a:schemeClr>
                </a:solidFill>
                <a:latin typeface="Times New Roman" panose="02020603050405020304" pitchFamily="18" charset="0"/>
                <a:cs typeface="Times New Roman" panose="02020603050405020304" pitchFamily="18" charset="0"/>
              </a:rPr>
              <a:t>inittab</a:t>
            </a:r>
            <a:r>
              <a:rPr lang="en-US" dirty="0" smtClean="0">
                <a:solidFill>
                  <a:schemeClr val="tx1">
                    <a:lumMod val="50000"/>
                  </a:schemeClr>
                </a:solidFill>
                <a:latin typeface="Times New Roman" panose="02020603050405020304" pitchFamily="18" charset="0"/>
                <a:cs typeface="Times New Roman" panose="02020603050405020304" pitchFamily="18" charset="0"/>
              </a:rPr>
              <a:t> file to identify run levels </a:t>
            </a:r>
          </a:p>
        </p:txBody>
      </p:sp>
      <p:sp>
        <p:nvSpPr>
          <p:cNvPr id="10" name="TextBox 9"/>
          <p:cNvSpPr txBox="1"/>
          <p:nvPr/>
        </p:nvSpPr>
        <p:spPr>
          <a:xfrm>
            <a:off x="4842455" y="2305317"/>
            <a:ext cx="2215168" cy="369332"/>
          </a:xfrm>
          <a:prstGeom prst="rect">
            <a:avLst/>
          </a:prstGeom>
          <a:noFill/>
        </p:spPr>
        <p:txBody>
          <a:bodyPr wrap="square" rtlCol="0">
            <a:spAutoFit/>
          </a:bodyPr>
          <a:lstStyle/>
          <a:p>
            <a:r>
              <a:rPr lang="en-US" dirty="0" smtClean="0">
                <a:solidFill>
                  <a:schemeClr val="tx1">
                    <a:lumMod val="50000"/>
                  </a:schemeClr>
                </a:solidFill>
                <a:latin typeface="Times New Roman" panose="02020603050405020304" pitchFamily="18" charset="0"/>
                <a:cs typeface="Times New Roman" panose="02020603050405020304" pitchFamily="18" charset="0"/>
              </a:rPr>
              <a:t>Based on run levels</a:t>
            </a:r>
          </a:p>
        </p:txBody>
      </p:sp>
      <p:sp>
        <p:nvSpPr>
          <p:cNvPr id="11" name="Title 1"/>
          <p:cNvSpPr txBox="1">
            <a:spLocks/>
          </p:cNvSpPr>
          <p:nvPr/>
        </p:nvSpPr>
        <p:spPr>
          <a:xfrm>
            <a:off x="17" y="4"/>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569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46" y="1133344"/>
            <a:ext cx="12191999" cy="1002135"/>
          </a:xfrm>
        </p:spPr>
        <p:txBody>
          <a:bodyPr/>
          <a:lstStyle/>
          <a:p>
            <a:r>
              <a:rPr lang="en-US" sz="2200" b="1" dirty="0" smtClean="0">
                <a:latin typeface="Times New Roman" panose="02020603050405020304" pitchFamily="18" charset="0"/>
                <a:cs typeface="Times New Roman" panose="02020603050405020304" pitchFamily="18" charset="0"/>
              </a:rPr>
              <a:t>RUN LEVELS</a:t>
            </a:r>
            <a:endParaRPr lang="en-US" sz="2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912663"/>
            <a:ext cx="11793979" cy="4026560"/>
          </a:xfrm>
        </p:spPr>
        <p:txBody>
          <a:bodyPr/>
          <a:lstStyle/>
          <a:p>
            <a:pPr lvl="1"/>
            <a:endParaRPr lang="en-US" sz="2000" dirty="0" smtClean="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r>
              <a:rPr lang="en-US" sz="2000" dirty="0" smtClean="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halt</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1 – Single user </a:t>
            </a:r>
            <a:r>
              <a:rPr lang="en-US" sz="2000" dirty="0" smtClean="0">
                <a:latin typeface="Times New Roman" panose="02020603050405020304" pitchFamily="18" charset="0"/>
                <a:cs typeface="Times New Roman" panose="02020603050405020304" pitchFamily="18" charset="0"/>
              </a:rPr>
              <a:t>mode</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2 – Multiuser, without </a:t>
            </a:r>
            <a:r>
              <a:rPr lang="en-US" sz="2000" dirty="0" smtClean="0">
                <a:latin typeface="Times New Roman" panose="02020603050405020304" pitchFamily="18" charset="0"/>
                <a:cs typeface="Times New Roman" panose="02020603050405020304" pitchFamily="18" charset="0"/>
              </a:rPr>
              <a:t>NFS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3 – Full multiuser </a:t>
            </a:r>
            <a:r>
              <a:rPr lang="en-US" sz="2000" dirty="0" smtClean="0">
                <a:latin typeface="Times New Roman" panose="02020603050405020304" pitchFamily="18" charset="0"/>
                <a:cs typeface="Times New Roman" panose="02020603050405020304" pitchFamily="18" charset="0"/>
              </a:rPr>
              <a:t>mode</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4 – </a:t>
            </a:r>
            <a:r>
              <a:rPr lang="en-US" sz="2000" dirty="0" smtClean="0">
                <a:latin typeface="Times New Roman" panose="02020603050405020304" pitchFamily="18" charset="0"/>
                <a:cs typeface="Times New Roman" panose="02020603050405020304" pitchFamily="18" charset="0"/>
              </a:rPr>
              <a:t>unused</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5 – </a:t>
            </a:r>
            <a:r>
              <a:rPr lang="en-US" sz="2000" dirty="0" smtClean="0">
                <a:latin typeface="Times New Roman" panose="02020603050405020304" pitchFamily="18" charset="0"/>
                <a:cs typeface="Times New Roman" panose="02020603050405020304" pitchFamily="18" charset="0"/>
              </a:rPr>
              <a:t>X11</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6 – reboot</a:t>
            </a:r>
          </a:p>
          <a:p>
            <a:endParaRPr lang="en-US"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7" y="4"/>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50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6" y="1290304"/>
            <a:ext cx="12191999" cy="1002135"/>
          </a:xfrm>
        </p:spPr>
        <p:txBody>
          <a:bodyPr/>
          <a:lstStyle/>
          <a:p>
            <a:r>
              <a:rPr lang="en-US" sz="2200" dirty="0" smtClean="0">
                <a:latin typeface="Times New Roman" panose="02020603050405020304" pitchFamily="18" charset="0"/>
                <a:cs typeface="Times New Roman" panose="02020603050405020304" pitchFamily="18" charset="0"/>
              </a:rPr>
              <a:t>LOGIN</a:t>
            </a:r>
            <a:endParaRPr lang="en-US"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1429555" y="2292439"/>
            <a:ext cx="2550017" cy="656823"/>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 sbin / init</a:t>
            </a:r>
          </a:p>
        </p:txBody>
      </p:sp>
      <p:sp>
        <p:nvSpPr>
          <p:cNvPr id="6" name="Rectangle 5"/>
          <p:cNvSpPr/>
          <p:nvPr/>
        </p:nvSpPr>
        <p:spPr>
          <a:xfrm>
            <a:off x="5422006" y="2292439"/>
            <a:ext cx="2034862" cy="656823"/>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Mingetty</a:t>
            </a:r>
          </a:p>
        </p:txBody>
      </p:sp>
      <p:sp>
        <p:nvSpPr>
          <p:cNvPr id="7" name="Rectangle 6"/>
          <p:cNvSpPr/>
          <p:nvPr/>
        </p:nvSpPr>
        <p:spPr>
          <a:xfrm>
            <a:off x="8976575" y="2292439"/>
            <a:ext cx="2446986" cy="656823"/>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Virtual Console</a:t>
            </a:r>
          </a:p>
        </p:txBody>
      </p:sp>
      <p:cxnSp>
        <p:nvCxnSpPr>
          <p:cNvPr id="9" name="Straight Arrow Connector 8"/>
          <p:cNvCxnSpPr>
            <a:stCxn id="5" idx="3"/>
          </p:cNvCxnSpPr>
          <p:nvPr/>
        </p:nvCxnSpPr>
        <p:spPr>
          <a:xfrm flipV="1">
            <a:off x="3979572" y="2620850"/>
            <a:ext cx="1352282" cy="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7" idx="1"/>
          </p:cNvCxnSpPr>
          <p:nvPr/>
        </p:nvCxnSpPr>
        <p:spPr>
          <a:xfrm>
            <a:off x="7456868" y="2620851"/>
            <a:ext cx="1519707" cy="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886423" y="4301544"/>
            <a:ext cx="2704563" cy="1287887"/>
          </a:xfrm>
          <a:prstGeom prst="rect">
            <a:avLst/>
          </a:prstGeom>
          <a:solidFill>
            <a:schemeClr val="accent5">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/etc/password</a:t>
            </a:r>
          </a:p>
          <a:p>
            <a:pPr algn="ctr"/>
            <a:r>
              <a:rPr lang="en-US" sz="2400" dirty="0" smtClean="0">
                <a:solidFill>
                  <a:schemeClr val="tx2">
                    <a:lumMod val="50000"/>
                  </a:schemeClr>
                </a:solidFill>
                <a:latin typeface="Times New Roman" panose="02020603050405020304" pitchFamily="18" charset="0"/>
                <a:cs typeface="Times New Roman" panose="02020603050405020304" pitchFamily="18" charset="0"/>
              </a:rPr>
              <a:t>/etc/shadow</a:t>
            </a:r>
          </a:p>
        </p:txBody>
      </p:sp>
      <p:sp>
        <p:nvSpPr>
          <p:cNvPr id="13" name="Up-Down Arrow 12"/>
          <p:cNvSpPr/>
          <p:nvPr/>
        </p:nvSpPr>
        <p:spPr>
          <a:xfrm>
            <a:off x="10200068" y="3039414"/>
            <a:ext cx="321971" cy="1262130"/>
          </a:xfrm>
          <a:prstGeom prst="up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0" name="Title 1"/>
          <p:cNvSpPr txBox="1">
            <a:spLocks/>
          </p:cNvSpPr>
          <p:nvPr/>
        </p:nvSpPr>
        <p:spPr>
          <a:xfrm>
            <a:off x="17" y="4"/>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BOOTING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919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MEMORY MANAGEMENT</a:t>
            </a:r>
            <a:endParaRPr lang="en-US" dirty="0"/>
          </a:p>
        </p:txBody>
      </p:sp>
      <p:sp>
        <p:nvSpPr>
          <p:cNvPr id="3" name="Content Placeholder 2"/>
          <p:cNvSpPr>
            <a:spLocks noGrp="1"/>
          </p:cNvSpPr>
          <p:nvPr>
            <p:ph idx="1"/>
          </p:nvPr>
        </p:nvSpPr>
        <p:spPr>
          <a:xfrm>
            <a:off x="398037" y="1501976"/>
            <a:ext cx="10680271" cy="4636540"/>
          </a:xfrm>
        </p:spPr>
        <p:txBody>
          <a:bodyPr/>
          <a:lstStyle/>
          <a:p>
            <a:pPr marL="139701" indent="0">
              <a:buClr>
                <a:schemeClr val="tx1"/>
              </a:buClr>
              <a:buNone/>
            </a:pPr>
            <a:r>
              <a:rPr lang="en-US" sz="2400" b="1" dirty="0">
                <a:latin typeface="Times New Roman" pitchFamily="18" charset="0"/>
                <a:cs typeface="Times New Roman" pitchFamily="18" charset="0"/>
              </a:rPr>
              <a:t>Page</a:t>
            </a:r>
            <a:r>
              <a:rPr lang="en-US" sz="2400" dirty="0">
                <a:latin typeface="Times New Roman" pitchFamily="18" charset="0"/>
                <a:cs typeface="Times New Roman" pitchFamily="18" charset="0"/>
              </a:rPr>
              <a:t> : </a:t>
            </a:r>
            <a:r>
              <a:rPr lang="en-US" sz="2000" dirty="0">
                <a:latin typeface="Times New Roman" pitchFamily="18" charset="0"/>
                <a:cs typeface="Times New Roman" pitchFamily="18" charset="0"/>
              </a:rPr>
              <a:t>The operating system retrieves data from secondary storage in </a:t>
            </a:r>
            <a:r>
              <a:rPr lang="en-US" sz="2000" dirty="0" smtClean="0">
                <a:latin typeface="Times New Roman" pitchFamily="18" charset="0"/>
                <a:cs typeface="Times New Roman" pitchFamily="18" charset="0"/>
              </a:rPr>
              <a:t>same-size</a:t>
            </a:r>
            <a:r>
              <a:rPr lang="en-US" sz="2000" dirty="0">
                <a:latin typeface="Times New Roman" pitchFamily="18" charset="0"/>
                <a:cs typeface="Times New Roman" pitchFamily="18" charset="0"/>
              </a:rPr>
              <a:t> blocks called pages</a:t>
            </a:r>
            <a:r>
              <a:rPr lang="en-US" sz="2000" dirty="0" smtClean="0">
                <a:latin typeface="Times New Roman" pitchFamily="18" charset="0"/>
                <a:cs typeface="Times New Roman" pitchFamily="18" charset="0"/>
              </a:rPr>
              <a:t>.</a:t>
            </a:r>
          </a:p>
          <a:p>
            <a:pPr marL="139701" indent="0">
              <a:buNone/>
            </a:pPr>
            <a:endParaRPr lang="en-US" sz="2000" dirty="0">
              <a:latin typeface="Times New Roman" pitchFamily="18" charset="0"/>
              <a:cs typeface="Times New Roman" pitchFamily="18" charset="0"/>
            </a:endParaRPr>
          </a:p>
          <a:p>
            <a:pPr marL="139701" indent="0">
              <a:buClr>
                <a:schemeClr val="tx1"/>
              </a:buClr>
              <a:buNone/>
            </a:pPr>
            <a:r>
              <a:rPr lang="en-US" sz="2400" b="1" dirty="0" smtClean="0">
                <a:latin typeface="Times New Roman" pitchFamily="18" charset="0"/>
                <a:cs typeface="Times New Roman" pitchFamily="18" charset="0"/>
              </a:rPr>
              <a:t>Paging</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It is </a:t>
            </a:r>
            <a:r>
              <a:rPr lang="en-US" sz="2000" dirty="0">
                <a:latin typeface="Times New Roman" panose="02020603050405020304" pitchFamily="18" charset="0"/>
                <a:cs typeface="Times New Roman" panose="02020603050405020304" pitchFamily="18" charset="0"/>
              </a:rPr>
              <a:t>a memory management scheme by which a computer stores and retrieves data from secondary storage for use in main </a:t>
            </a:r>
            <a:r>
              <a:rPr lang="en-US" sz="2000" dirty="0" smtClean="0">
                <a:latin typeface="Times New Roman" panose="02020603050405020304" pitchFamily="18" charset="0"/>
                <a:cs typeface="Times New Roman" panose="02020603050405020304" pitchFamily="18" charset="0"/>
              </a:rPr>
              <a:t>memory.</a:t>
            </a:r>
          </a:p>
          <a:p>
            <a:pPr marL="139701" indent="0">
              <a:buClr>
                <a:schemeClr val="tx1"/>
              </a:buClr>
              <a:buNone/>
            </a:pPr>
            <a:endParaRPr lang="en-US" sz="2000" dirty="0">
              <a:latin typeface="Times New Roman" pitchFamily="18" charset="0"/>
              <a:cs typeface="Times New Roman" pitchFamily="18" charset="0"/>
            </a:endParaRPr>
          </a:p>
          <a:p>
            <a:pPr marL="139701" indent="0">
              <a:buClr>
                <a:schemeClr val="tx1"/>
              </a:buClr>
              <a:buNone/>
            </a:pPr>
            <a:r>
              <a:rPr lang="en-US" sz="2400" b="1" dirty="0">
                <a:latin typeface="Times New Roman" pitchFamily="18" charset="0"/>
                <a:cs typeface="Times New Roman" pitchFamily="18" charset="0"/>
              </a:rPr>
              <a:t>Page table </a:t>
            </a: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Stores the mapping between virtual and physical addresses. </a:t>
            </a:r>
          </a:p>
          <a:p>
            <a:pPr marL="139701" indent="0">
              <a:buNone/>
            </a:pPr>
            <a:endParaRPr lang="en-US" sz="1800" dirty="0"/>
          </a:p>
        </p:txBody>
      </p:sp>
    </p:spTree>
    <p:extLst>
      <p:ext uri="{BB962C8B-B14F-4D97-AF65-F5344CB8AC3E}">
        <p14:creationId xmlns:p14="http://schemas.microsoft.com/office/powerpoint/2010/main" val="3026994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MEMORY MANAGEMENT</a:t>
            </a:r>
            <a:endParaRPr lang="en-US" dirty="0"/>
          </a:p>
        </p:txBody>
      </p:sp>
      <p:sp>
        <p:nvSpPr>
          <p:cNvPr id="3" name="Content Placeholder 2"/>
          <p:cNvSpPr>
            <a:spLocks noGrp="1"/>
          </p:cNvSpPr>
          <p:nvPr>
            <p:ph idx="1"/>
          </p:nvPr>
        </p:nvSpPr>
        <p:spPr/>
        <p:txBody>
          <a:bodyPr/>
          <a:lstStyle/>
          <a:p>
            <a:pPr marL="139701" indent="0">
              <a:buNone/>
            </a:pPr>
            <a:r>
              <a:rPr lang="en-US" sz="2400" b="1" dirty="0" smtClean="0">
                <a:latin typeface="Times New Roman" pitchFamily="18" charset="0"/>
                <a:cs typeface="Times New Roman" pitchFamily="18" charset="0"/>
              </a:rPr>
              <a:t>Swapping</a:t>
            </a:r>
          </a:p>
          <a:p>
            <a:pPr marL="139701" indent="0">
              <a:buNone/>
            </a:pPr>
            <a:endParaRPr lang="en-US" sz="2400" b="1" dirty="0">
              <a:latin typeface="Times New Roman" pitchFamily="18" charset="0"/>
              <a:cs typeface="Times New Roman" pitchFamily="18" charset="0"/>
            </a:endParaRPr>
          </a:p>
          <a:p>
            <a:r>
              <a:rPr lang="en-US" sz="2000" dirty="0">
                <a:solidFill>
                  <a:schemeClr val="tx1"/>
                </a:solidFill>
                <a:latin typeface="Times New Roman" pitchFamily="18" charset="0"/>
                <a:cs typeface="Times New Roman" pitchFamily="18" charset="0"/>
              </a:rPr>
              <a:t>I</a:t>
            </a:r>
            <a:r>
              <a:rPr lang="en-US" sz="2000" dirty="0" smtClean="0">
                <a:solidFill>
                  <a:schemeClr val="tx1"/>
                </a:solidFill>
                <a:latin typeface="Times New Roman" pitchFamily="18" charset="0"/>
                <a:cs typeface="Times New Roman" pitchFamily="18" charset="0"/>
              </a:rPr>
              <a:t>nterchanging the pages between physical memory and disk is called swapping</a:t>
            </a:r>
          </a:p>
          <a:p>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When a process requires more memory than what is available, then swapping occurs by moving inactive page into disk.</a:t>
            </a:r>
          </a:p>
          <a:p>
            <a:endParaRPr lang="en-US" sz="2000" dirty="0">
              <a:solidFill>
                <a:schemeClr val="tx1"/>
              </a:solidFill>
              <a:latin typeface="Times New Roman" pitchFamily="18" charset="0"/>
              <a:cs typeface="Times New Roman" pitchFamily="18" charset="0"/>
            </a:endParaRPr>
          </a:p>
          <a:p>
            <a:r>
              <a:rPr lang="en-US" sz="2400" dirty="0">
                <a:latin typeface="Times New Roman" pitchFamily="18" charset="0"/>
                <a:cs typeface="Times New Roman" pitchFamily="18" charset="0"/>
              </a:rPr>
              <a:t>Types of swapping </a:t>
            </a:r>
          </a:p>
          <a:p>
            <a:pPr marL="139701" indent="0">
              <a:buNone/>
            </a:pPr>
            <a:r>
              <a:rPr lang="en-US" sz="2000" dirty="0" smtClean="0">
                <a:latin typeface="Times New Roman" pitchFamily="18" charset="0"/>
                <a:cs typeface="Times New Roman" pitchFamily="18" charset="0"/>
              </a:rPr>
              <a:t>1.Swap-out</a:t>
            </a:r>
            <a:endParaRPr lang="en-US" sz="20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2.Swap-in</a:t>
            </a:r>
            <a:endParaRPr lang="en-US" sz="2000" dirty="0" smtClean="0">
              <a:solidFill>
                <a:schemeClr val="tx1"/>
              </a:solidFill>
              <a:latin typeface="Times New Roman" pitchFamily="18" charset="0"/>
              <a:cs typeface="Times New Roman" pitchFamily="18" charset="0"/>
            </a:endParaRPr>
          </a:p>
          <a:p>
            <a:endParaRPr lang="en-US" sz="2000" dirty="0" smtClean="0">
              <a:solidFill>
                <a:schemeClr val="tx1"/>
              </a:solidFill>
              <a:latin typeface="Times New Roman" pitchFamily="18" charset="0"/>
              <a:cs typeface="Times New Roman" pitchFamily="18" charset="0"/>
            </a:endParaRPr>
          </a:p>
          <a:p>
            <a:pPr marL="139701" indent="0">
              <a:buNone/>
            </a:pPr>
            <a:endParaRPr lang="en-US" sz="2000" dirty="0">
              <a:solidFill>
                <a:schemeClr val="tx1"/>
              </a:solidFill>
              <a:latin typeface="Times New Roman" pitchFamily="18" charset="0"/>
              <a:cs typeface="Times New Roman" pitchFamily="18"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38" t="61414" r="27211" b="17760"/>
          <a:stretch/>
        </p:blipFill>
        <p:spPr bwMode="auto">
          <a:xfrm>
            <a:off x="7256702" y="4032738"/>
            <a:ext cx="4744026" cy="1957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824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PROCESS MANAGMENT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solidFill>
            <a:schemeClr val="bg1"/>
          </a:solidFill>
        </p:spPr>
        <p:txBody>
          <a:bodyPr/>
          <a:lstStyle/>
          <a:p>
            <a:r>
              <a:rPr lang="en-US" sz="2400" dirty="0" smtClean="0">
                <a:latin typeface="Times New Roman" pitchFamily="18" charset="0"/>
                <a:cs typeface="Times New Roman" pitchFamily="18" charset="0"/>
              </a:rPr>
              <a:t>An instance of a program is called a process.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OS tracks processes through a 5 digit ID number know as </a:t>
            </a:r>
            <a:r>
              <a:rPr lang="en-US" sz="2400" dirty="0" err="1" smtClean="0">
                <a:latin typeface="Times New Roman" pitchFamily="18" charset="0"/>
                <a:cs typeface="Times New Roman" pitchFamily="18" charset="0"/>
              </a:rPr>
              <a:t>pid</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or process id.</a:t>
            </a:r>
          </a:p>
          <a:p>
            <a:pPr marL="139701" indent="0">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Types of  process</a:t>
            </a:r>
          </a:p>
          <a:p>
            <a:pPr lvl="2"/>
            <a:r>
              <a:rPr lang="en-US" sz="1800" dirty="0" smtClean="0">
                <a:solidFill>
                  <a:schemeClr val="tx1">
                    <a:lumMod val="50000"/>
                  </a:schemeClr>
                </a:solidFill>
              </a:rPr>
              <a:t> Child process</a:t>
            </a:r>
          </a:p>
          <a:p>
            <a:pPr lvl="2"/>
            <a:r>
              <a:rPr lang="en-US" sz="1800" dirty="0" smtClean="0"/>
              <a:t> Daemon </a:t>
            </a:r>
            <a:r>
              <a:rPr lang="en-US" sz="1800" dirty="0"/>
              <a:t>process </a:t>
            </a:r>
            <a:endParaRPr lang="en-US" sz="1800" dirty="0" smtClean="0"/>
          </a:p>
          <a:p>
            <a:pPr lvl="2"/>
            <a:r>
              <a:rPr lang="en-US" sz="1800" dirty="0" smtClean="0"/>
              <a:t> Orphan </a:t>
            </a:r>
            <a:r>
              <a:rPr lang="en-US" sz="1800" dirty="0"/>
              <a:t>process </a:t>
            </a:r>
            <a:endParaRPr lang="en-US" sz="1800" dirty="0" smtClean="0"/>
          </a:p>
          <a:p>
            <a:pPr lvl="2"/>
            <a:r>
              <a:rPr lang="en-US" sz="1800" dirty="0" smtClean="0"/>
              <a:t> Zombie process</a:t>
            </a:r>
          </a:p>
          <a:p>
            <a:pPr lvl="2"/>
            <a:r>
              <a:rPr lang="en-US" sz="1800" dirty="0" smtClean="0"/>
              <a:t> Interactive process</a:t>
            </a:r>
          </a:p>
          <a:p>
            <a:pPr lvl="2"/>
            <a:r>
              <a:rPr lang="en-US" sz="1800" dirty="0" smtClean="0"/>
              <a:t> Automatic process</a:t>
            </a:r>
          </a:p>
          <a:p>
            <a:pPr lvl="2"/>
            <a:r>
              <a:rPr lang="en-US" sz="1800" dirty="0" smtClean="0"/>
              <a:t> Real </a:t>
            </a:r>
            <a:r>
              <a:rPr lang="en-US" sz="1800" dirty="0"/>
              <a:t>time process</a:t>
            </a:r>
            <a:endParaRPr lang="en-US" sz="1800" dirty="0" smtClean="0">
              <a:latin typeface="Times New Roman" pitchFamily="18" charset="0"/>
              <a:cs typeface="Times New Roman" pitchFamily="18" charset="0"/>
            </a:endParaRPr>
          </a:p>
          <a:p>
            <a:pPr marL="139701" indent="0">
              <a:buNone/>
            </a:pPr>
            <a:endParaRPr lang="en-US" sz="2400" dirty="0" smtClean="0">
              <a:latin typeface="Times New Roman" pitchFamily="18" charset="0"/>
              <a:cs typeface="Times New Roman" pitchFamily="18" charset="0"/>
            </a:endParaRPr>
          </a:p>
          <a:p>
            <a:endParaRPr lang="en-US" sz="1800" dirty="0"/>
          </a:p>
        </p:txBody>
      </p:sp>
    </p:spTree>
    <p:extLst>
      <p:ext uri="{BB962C8B-B14F-4D97-AF65-F5344CB8AC3E}">
        <p14:creationId xmlns:p14="http://schemas.microsoft.com/office/powerpoint/2010/main" val="19375469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PROCESS MANAGMENT</a:t>
            </a:r>
            <a:endParaRPr lang="en-US" dirty="0"/>
          </a:p>
        </p:txBody>
      </p:sp>
      <p:sp>
        <p:nvSpPr>
          <p:cNvPr id="3" name="Text Placeholder 2"/>
          <p:cNvSpPr>
            <a:spLocks noGrp="1"/>
          </p:cNvSpPr>
          <p:nvPr>
            <p:ph type="body" idx="1"/>
          </p:nvPr>
        </p:nvSpPr>
        <p:spPr/>
        <p:txBody>
          <a:bodyPr/>
          <a:lstStyle/>
          <a:p>
            <a:r>
              <a:rPr lang="en-US" sz="2800" dirty="0">
                <a:solidFill>
                  <a:schemeClr val="tx1">
                    <a:lumMod val="50000"/>
                  </a:schemeClr>
                </a:solidFill>
                <a:latin typeface="Times New Roman" pitchFamily="18" charset="0"/>
                <a:cs typeface="Times New Roman" pitchFamily="18" charset="0"/>
              </a:rPr>
              <a:t>Types of process scheduling </a:t>
            </a:r>
            <a:endParaRPr lang="en-US" sz="2800" dirty="0" smtClean="0">
              <a:solidFill>
                <a:schemeClr val="tx1">
                  <a:lumMod val="50000"/>
                </a:schemeClr>
              </a:solidFill>
              <a:latin typeface="Times New Roman" pitchFamily="18" charset="0"/>
              <a:cs typeface="Times New Roman" pitchFamily="18" charset="0"/>
            </a:endParaRPr>
          </a:p>
          <a:p>
            <a:pPr marL="279400" lvl="1" indent="0">
              <a:buNone/>
            </a:pPr>
            <a:endParaRPr lang="en-US" sz="2000" dirty="0" smtClean="0">
              <a:latin typeface="Times New Roman" pitchFamily="18" charset="0"/>
              <a:cs typeface="Times New Roman" pitchFamily="18" charset="0"/>
            </a:endParaRPr>
          </a:p>
          <a:p>
            <a:pPr lvl="1"/>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FIFO</a:t>
            </a:r>
          </a:p>
          <a:p>
            <a:pPr marL="174625" lvl="1" indent="0">
              <a:buNone/>
            </a:pPr>
            <a:endParaRPr lang="en-US" sz="2000" dirty="0" smtClean="0">
              <a:latin typeface="Times New Roman" pitchFamily="18" charset="0"/>
              <a:cs typeface="Times New Roman" pitchFamily="18" charset="0"/>
            </a:endParaRPr>
          </a:p>
          <a:p>
            <a:pPr lvl="1"/>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RR</a:t>
            </a:r>
          </a:p>
          <a:p>
            <a:pPr lvl="1"/>
            <a:endParaRPr lang="en-US" sz="2000" dirty="0" smtClean="0">
              <a:latin typeface="Times New Roman" pitchFamily="18" charset="0"/>
              <a:cs typeface="Times New Roman" pitchFamily="18" charset="0"/>
            </a:endParaRPr>
          </a:p>
          <a:p>
            <a:pPr lvl="1"/>
            <a:r>
              <a:rPr lang="en-US" sz="2000" dirty="0" smtClean="0">
                <a:latin typeface="Times New Roman" pitchFamily="18" charset="0"/>
                <a:cs typeface="Times New Roman" pitchFamily="18" charset="0"/>
              </a:rPr>
              <a:t> Priority based</a:t>
            </a:r>
          </a:p>
          <a:p>
            <a:pPr lvl="1"/>
            <a:endParaRPr lang="en-US" sz="2000" dirty="0" smtClean="0">
              <a:latin typeface="Times New Roman" pitchFamily="18" charset="0"/>
              <a:cs typeface="Times New Roman" pitchFamily="18" charset="0"/>
            </a:endParaRPr>
          </a:p>
          <a:p>
            <a:pPr lvl="1"/>
            <a:r>
              <a:rPr lang="en-US" sz="2000" dirty="0" smtClean="0">
                <a:latin typeface="Times New Roman" pitchFamily="18" charset="0"/>
                <a:cs typeface="Times New Roman" pitchFamily="18" charset="0"/>
              </a:rPr>
              <a:t> SJF</a:t>
            </a:r>
            <a:endParaRPr lang="en-US" sz="16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lvl="1"/>
            <a:endParaRPr lang="en-US" sz="1600" dirty="0">
              <a:solidFill>
                <a:schemeClr val="tx1">
                  <a:lumMod val="50000"/>
                </a:schemeClr>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731101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400" dirty="0" smtClean="0">
                <a:latin typeface="Times New Roman" panose="02020603050405020304" pitchFamily="18" charset="0"/>
                <a:cs typeface="Times New Roman" panose="02020603050405020304" pitchFamily="18" charset="0"/>
              </a:rPr>
              <a:t>Fundamentals</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of</a:t>
            </a:r>
            <a:r>
              <a:rPr lang="en-US" sz="3400" b="1" dirty="0" smtClean="0">
                <a:latin typeface="Times New Roman" panose="02020603050405020304" pitchFamily="18" charset="0"/>
                <a:cs typeface="Times New Roman" panose="02020603050405020304" pitchFamily="18" charset="0"/>
              </a:rPr>
              <a:t> </a:t>
            </a:r>
            <a:r>
              <a:rPr lang="en-US" sz="3400" dirty="0" smtClean="0">
                <a:latin typeface="Times New Roman" panose="02020603050405020304" pitchFamily="18" charset="0"/>
                <a:cs typeface="Times New Roman" panose="02020603050405020304" pitchFamily="18" charset="0"/>
              </a:rPr>
              <a:t>Network</a:t>
            </a:r>
            <a:endParaRPr lang="en-US" sz="34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Network Architecture</a:t>
            </a:r>
          </a:p>
          <a:p>
            <a:r>
              <a:rPr lang="en-US" dirty="0" smtClean="0">
                <a:latin typeface="Times New Roman" panose="02020603050405020304" pitchFamily="18" charset="0"/>
                <a:cs typeface="Times New Roman" panose="02020603050405020304" pitchFamily="18" charset="0"/>
              </a:rPr>
              <a:t>Network Devices</a:t>
            </a:r>
          </a:p>
          <a:p>
            <a:r>
              <a:rPr lang="en-US" dirty="0" smtClean="0">
                <a:latin typeface="Times New Roman" panose="02020603050405020304" pitchFamily="18" charset="0"/>
                <a:cs typeface="Times New Roman" panose="02020603050405020304" pitchFamily="18" charset="0"/>
              </a:rPr>
              <a:t>Network Types</a:t>
            </a:r>
          </a:p>
          <a:p>
            <a:r>
              <a:rPr lang="en-US" dirty="0" smtClean="0">
                <a:latin typeface="Times New Roman" panose="02020603050405020304" pitchFamily="18" charset="0"/>
                <a:cs typeface="Times New Roman" panose="02020603050405020304" pitchFamily="18" charset="0"/>
              </a:rPr>
              <a:t>Network Topologies</a:t>
            </a:r>
          </a:p>
          <a:p>
            <a:r>
              <a:rPr lang="en-US" dirty="0" smtClean="0">
                <a:latin typeface="Times New Roman" panose="02020603050405020304" pitchFamily="18" charset="0"/>
                <a:cs typeface="Times New Roman" panose="02020603050405020304" pitchFamily="18" charset="0"/>
              </a:rPr>
              <a:t>OSI Layers</a:t>
            </a:r>
          </a:p>
        </p:txBody>
      </p:sp>
      <p:sp>
        <p:nvSpPr>
          <p:cNvPr id="6" name="Text Placeholder 5"/>
          <p:cNvSpPr>
            <a:spLocks noGrp="1"/>
          </p:cNvSpPr>
          <p:nvPr>
            <p:ph type="body" sz="quarter" idx="11"/>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INCLUDES: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5000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Times New Roman" panose="02020603050405020304" pitchFamily="18" charset="0"/>
                <a:cs typeface="Times New Roman" panose="02020603050405020304" pitchFamily="18" charset="0"/>
              </a:rPr>
              <a:t>Fundamentals</a:t>
            </a:r>
            <a:r>
              <a:rPr lang="en-US" sz="3400" b="1"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of</a:t>
            </a:r>
            <a:r>
              <a:rPr lang="en-US" sz="3400" b="1"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Network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5950" y="2060618"/>
            <a:ext cx="5945850" cy="3799268"/>
          </a:xfrm>
        </p:spPr>
      </p:pic>
      <p:sp>
        <p:nvSpPr>
          <p:cNvPr id="4" name="Text Placeholder 3"/>
          <p:cNvSpPr>
            <a:spLocks noGrp="1"/>
          </p:cNvSpPr>
          <p:nvPr>
            <p:ph type="body" sz="quarter" idx="11"/>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Network Architecture and Its Characteristics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34096" y="2485623"/>
            <a:ext cx="4481848" cy="1541961"/>
          </a:xfrm>
          <a:prstGeom prst="rect">
            <a:avLst/>
          </a:prstGeom>
          <a:noFill/>
        </p:spPr>
        <p:txBody>
          <a:bodyPr wrap="square" rtlCol="0">
            <a:spAutoFit/>
          </a:bodyPr>
          <a:lstStyle/>
          <a:p>
            <a:pPr marL="166189" indent="-166189" defTabSz="914342">
              <a:lnSpc>
                <a:spcPct val="90000"/>
              </a:lnSpc>
              <a:spcAft>
                <a:spcPts val="600"/>
              </a:spcAft>
              <a:buClr>
                <a:schemeClr val="accent5"/>
              </a:buClr>
              <a:buFont typeface="Wingdings" pitchFamily="2" charset="2"/>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Fault </a:t>
            </a:r>
            <a:r>
              <a:rPr lang="en-US" sz="2200" dirty="0" smtClean="0">
                <a:solidFill>
                  <a:schemeClr val="tx2">
                    <a:lumMod val="50000"/>
                  </a:schemeClr>
                </a:solidFill>
                <a:latin typeface="Times New Roman" panose="02020603050405020304" pitchFamily="18" charset="0"/>
                <a:cs typeface="Times New Roman" panose="02020603050405020304" pitchFamily="18" charset="0"/>
              </a:rPr>
              <a:t>tolerance</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166189" indent="-166189" defTabSz="914342">
              <a:lnSpc>
                <a:spcPct val="90000"/>
              </a:lnSpc>
              <a:spcAft>
                <a:spcPts val="600"/>
              </a:spcAft>
              <a:buClr>
                <a:schemeClr val="accent5"/>
              </a:buClr>
              <a:buFont typeface="Wingdings" pitchFamily="2" charset="2"/>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Scalability</a:t>
            </a:r>
          </a:p>
          <a:p>
            <a:pPr marL="166189" indent="-166189" defTabSz="914342">
              <a:lnSpc>
                <a:spcPct val="90000"/>
              </a:lnSpc>
              <a:spcAft>
                <a:spcPts val="600"/>
              </a:spcAft>
              <a:buClr>
                <a:schemeClr val="accent5"/>
              </a:buClr>
              <a:buFont typeface="Wingdings" pitchFamily="2" charset="2"/>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Quality of </a:t>
            </a:r>
            <a:r>
              <a:rPr lang="en-US" sz="2200" dirty="0" smtClean="0">
                <a:solidFill>
                  <a:schemeClr val="tx2">
                    <a:lumMod val="50000"/>
                  </a:schemeClr>
                </a:solidFill>
                <a:latin typeface="Times New Roman" panose="02020603050405020304" pitchFamily="18" charset="0"/>
                <a:cs typeface="Times New Roman" panose="02020603050405020304" pitchFamily="18" charset="0"/>
              </a:rPr>
              <a:t>service</a:t>
            </a:r>
          </a:p>
          <a:p>
            <a:pPr marL="166189" indent="-166189" defTabSz="914342">
              <a:lnSpc>
                <a:spcPct val="90000"/>
              </a:lnSpc>
              <a:spcAft>
                <a:spcPts val="600"/>
              </a:spcAft>
              <a:buClr>
                <a:schemeClr val="accent5"/>
              </a:buClr>
              <a:buFont typeface="Wingdings" pitchFamily="2" charset="2"/>
              <a:buChar char="§"/>
            </a:pPr>
            <a:r>
              <a:rPr lang="en-US" sz="2200" dirty="0" smtClean="0">
                <a:solidFill>
                  <a:schemeClr val="tx2">
                    <a:lumMod val="50000"/>
                  </a:schemeClr>
                </a:solidFill>
                <a:latin typeface="Times New Roman" panose="02020603050405020304" pitchFamily="18" charset="0"/>
                <a:cs typeface="Times New Roman" panose="02020603050405020304" pitchFamily="18" charset="0"/>
              </a:rPr>
              <a:t>Security</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834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10203"/>
                </a:solidFill>
                <a:latin typeface="Times New Roman" pitchFamily="18" charset="0"/>
                <a:cs typeface="Times New Roman" pitchFamily="18" charset="0"/>
              </a:rPr>
              <a:t>Hardware</a:t>
            </a:r>
            <a:endParaRPr lang="en-US" dirty="0">
              <a:solidFill>
                <a:srgbClr val="010203"/>
              </a:solidFill>
              <a:latin typeface="Times New Roman" pitchFamily="18" charset="0"/>
              <a:cs typeface="Times New Roman" pitchFamily="18" charset="0"/>
            </a:endParaRPr>
          </a:p>
        </p:txBody>
      </p:sp>
      <p:sp>
        <p:nvSpPr>
          <p:cNvPr id="5" name="Content Placeholder 4"/>
          <p:cNvSpPr>
            <a:spLocks noGrp="1"/>
          </p:cNvSpPr>
          <p:nvPr>
            <p:ph idx="1"/>
          </p:nvPr>
        </p:nvSpPr>
        <p:spPr>
          <a:xfrm>
            <a:off x="398021" y="1994725"/>
            <a:ext cx="11793979" cy="4026560"/>
          </a:xfrm>
        </p:spPr>
        <p:txBody>
          <a:bodyPr/>
          <a:lstStyle/>
          <a:p>
            <a:r>
              <a:rPr lang="en-US" dirty="0" smtClean="0">
                <a:solidFill>
                  <a:srgbClr val="010203"/>
                </a:solidFill>
                <a:latin typeface="Times New Roman" pitchFamily="18" charset="0"/>
                <a:cs typeface="Times New Roman" pitchFamily="18" charset="0"/>
              </a:rPr>
              <a:t>It has-</a:t>
            </a:r>
          </a:p>
          <a:p>
            <a:pPr lvl="1"/>
            <a:r>
              <a:rPr lang="en-US" dirty="0" smtClean="0">
                <a:solidFill>
                  <a:srgbClr val="010203"/>
                </a:solidFill>
                <a:latin typeface="Times New Roman" pitchFamily="18" charset="0"/>
                <a:cs typeface="Times New Roman" pitchFamily="18" charset="0"/>
              </a:rPr>
              <a:t>Input unit</a:t>
            </a:r>
          </a:p>
          <a:p>
            <a:pPr lvl="1"/>
            <a:r>
              <a:rPr lang="en-US" dirty="0" smtClean="0">
                <a:solidFill>
                  <a:srgbClr val="010203"/>
                </a:solidFill>
                <a:latin typeface="Times New Roman" pitchFamily="18" charset="0"/>
                <a:cs typeface="Times New Roman" pitchFamily="18" charset="0"/>
              </a:rPr>
              <a:t>Output unit</a:t>
            </a:r>
          </a:p>
          <a:p>
            <a:pPr lvl="1"/>
            <a:r>
              <a:rPr lang="en-US" dirty="0" smtClean="0">
                <a:solidFill>
                  <a:srgbClr val="010203"/>
                </a:solidFill>
                <a:latin typeface="Times New Roman" pitchFamily="18" charset="0"/>
                <a:cs typeface="Times New Roman" pitchFamily="18" charset="0"/>
              </a:rPr>
              <a:t>Storage</a:t>
            </a:r>
          </a:p>
          <a:p>
            <a:pPr lvl="1"/>
            <a:r>
              <a:rPr lang="en-US" dirty="0" smtClean="0">
                <a:solidFill>
                  <a:srgbClr val="010203"/>
                </a:solidFill>
                <a:latin typeface="Times New Roman" pitchFamily="18" charset="0"/>
                <a:cs typeface="Times New Roman" pitchFamily="18" charset="0"/>
              </a:rPr>
              <a:t>Control unit</a:t>
            </a:r>
          </a:p>
          <a:p>
            <a:pPr lvl="1"/>
            <a:r>
              <a:rPr lang="en-US" dirty="0" smtClean="0">
                <a:solidFill>
                  <a:srgbClr val="010203"/>
                </a:solidFill>
                <a:latin typeface="Times New Roman" pitchFamily="18" charset="0"/>
                <a:cs typeface="Times New Roman" pitchFamily="18" charset="0"/>
              </a:rPr>
              <a:t>ALU</a:t>
            </a:r>
            <a:endParaRPr lang="en-US" dirty="0">
              <a:solidFill>
                <a:srgbClr val="010203"/>
              </a:solidFill>
              <a:latin typeface="Times New Roman" pitchFamily="18" charset="0"/>
              <a:cs typeface="Times New Roman" pitchFamily="18" charset="0"/>
            </a:endParaRPr>
          </a:p>
        </p:txBody>
      </p:sp>
      <p:sp>
        <p:nvSpPr>
          <p:cNvPr id="6" name="Text Placeholder 5"/>
          <p:cNvSpPr>
            <a:spLocks noGrp="1"/>
          </p:cNvSpPr>
          <p:nvPr>
            <p:ph type="body" sz="quarter" idx="11"/>
          </p:nvPr>
        </p:nvSpPr>
        <p:spPr>
          <a:xfrm>
            <a:off x="398143" y="1401663"/>
            <a:ext cx="11813715" cy="643612"/>
          </a:xfrm>
        </p:spPr>
        <p:txBody>
          <a:bodyPr/>
          <a:lstStyle/>
          <a:p>
            <a:r>
              <a:rPr lang="en-US" dirty="0" smtClean="0">
                <a:solidFill>
                  <a:srgbClr val="010203"/>
                </a:solidFill>
                <a:latin typeface="Times New Roman" pitchFamily="18" charset="0"/>
                <a:cs typeface="Times New Roman" pitchFamily="18" charset="0"/>
              </a:rPr>
              <a:t>Computer</a:t>
            </a:r>
            <a:endParaRPr lang="en-US" dirty="0">
              <a:solidFill>
                <a:srgbClr val="010203"/>
              </a:solidFill>
              <a:latin typeface="Times New Roman" pitchFamily="18" charset="0"/>
              <a:cs typeface="Times New Roman" pitchFamily="18"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354" y="1606062"/>
            <a:ext cx="5317515" cy="4399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931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Times New Roman" panose="02020603050405020304" pitchFamily="18" charset="0"/>
                <a:cs typeface="Times New Roman" panose="02020603050405020304" pitchFamily="18" charset="0"/>
              </a:rPr>
              <a:t>Fundamentals</a:t>
            </a:r>
            <a:r>
              <a:rPr lang="en-US" sz="3400" b="1"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of</a:t>
            </a:r>
            <a:r>
              <a:rPr lang="en-US" sz="3400" b="1"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Network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138" y="1868154"/>
            <a:ext cx="6605491" cy="4371483"/>
          </a:xfrm>
        </p:spPr>
      </p:pic>
      <p:sp>
        <p:nvSpPr>
          <p:cNvPr id="4" name="Text Placeholder 3"/>
          <p:cNvSpPr>
            <a:spLocks noGrp="1"/>
          </p:cNvSpPr>
          <p:nvPr>
            <p:ph type="body" sz="quarter" idx="11"/>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Network</a:t>
            </a:r>
            <a:r>
              <a:rPr lang="en-US" dirty="0" smtClean="0"/>
              <a:t> </a:t>
            </a:r>
            <a:r>
              <a:rPr lang="en-US" dirty="0" smtClean="0">
                <a:solidFill>
                  <a:schemeClr val="tx1"/>
                </a:solidFill>
                <a:latin typeface="Times New Roman" panose="02020603050405020304" pitchFamily="18" charset="0"/>
                <a:cs typeface="Times New Roman" panose="02020603050405020304" pitchFamily="18" charset="0"/>
              </a:rPr>
              <a:t>Devices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118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NETWORK TYPES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748483"/>
            <a:ext cx="11793979" cy="4026560"/>
          </a:xfrm>
        </p:spPr>
        <p:txBody>
          <a:bodyPr/>
          <a:lstStyle/>
          <a:p>
            <a:pPr marL="0" indent="0">
              <a:buNone/>
            </a:pPr>
            <a:r>
              <a:rPr lang="en-US" dirty="0" smtClean="0">
                <a:latin typeface="Times New Roman" panose="02020603050405020304" pitchFamily="18" charset="0"/>
                <a:cs typeface="Times New Roman" panose="02020603050405020304" pitchFamily="18" charset="0"/>
              </a:rPr>
              <a:t>LAN(Local Area Network)   WAN(Wide Area Network</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MAN </a:t>
            </a:r>
            <a:r>
              <a:rPr lang="en-US" dirty="0">
                <a:latin typeface="Times New Roman" panose="02020603050405020304" pitchFamily="18" charset="0"/>
                <a:cs typeface="Times New Roman" panose="02020603050405020304" pitchFamily="18" charset="0"/>
              </a:rPr>
              <a:t>(Metropolitan Area Network</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WLAN(Wide </a:t>
            </a:r>
            <a:r>
              <a:rPr lang="en-US" dirty="0">
                <a:latin typeface="Times New Roman" panose="02020603050405020304" pitchFamily="18" charset="0"/>
                <a:cs typeface="Times New Roman" panose="02020603050405020304" pitchFamily="18" charset="0"/>
              </a:rPr>
              <a:t>Local Area Network) </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15362" name="Picture 2" descr="C:\Users\prapelli\Downloads\30dd6ccf1df35e81482db0b2e1f3f62edd76073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252" y="2263451"/>
            <a:ext cx="2166092" cy="167415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prapelli\Downloads\WAN_connec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200" y="2412646"/>
            <a:ext cx="1998069" cy="137576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752" y="2333902"/>
            <a:ext cx="2161892" cy="160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301" y="4422538"/>
            <a:ext cx="2852937" cy="199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938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latin typeface="Times New Roman" panose="02020603050405020304" pitchFamily="18" charset="0"/>
                <a:cs typeface="Times New Roman" panose="02020603050405020304" pitchFamily="18" charset="0"/>
              </a:rPr>
              <a:t>NETWORK TOPOLOGIES</a:t>
            </a:r>
            <a:endParaRPr lang="en-US" sz="3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795433"/>
            <a:ext cx="11793979" cy="4026560"/>
          </a:xfrm>
        </p:spPr>
        <p:txBody>
          <a:bodyPr/>
          <a:lstStyle/>
          <a:p>
            <a:pPr marL="0" indent="0">
              <a:buNone/>
            </a:pPr>
            <a:r>
              <a:rPr lang="en-US" dirty="0" smtClean="0">
                <a:latin typeface="Times New Roman" panose="02020603050405020304" pitchFamily="18" charset="0"/>
                <a:cs typeface="Times New Roman" panose="02020603050405020304" pitchFamily="18" charset="0"/>
              </a:rPr>
              <a:t>          Mesh                                   Bus                             Ring                               Star</a:t>
            </a:r>
            <a:endParaRPr lang="en-US" dirty="0">
              <a:latin typeface="Times New Roman" panose="02020603050405020304" pitchFamily="18" charset="0"/>
              <a:cs typeface="Times New Roman" panose="02020603050405020304" pitchFamily="18" charset="0"/>
            </a:endParaRPr>
          </a:p>
        </p:txBody>
      </p:sp>
      <p:pic>
        <p:nvPicPr>
          <p:cNvPr id="13314" name="Picture 2" descr="C:\Users\prapelli\Downloads\down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996" y="2498113"/>
            <a:ext cx="21717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prapelli\Downloads\ri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313" y="2598125"/>
            <a:ext cx="19240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Users\prapelli\Downloads\download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595563"/>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prapelli\Downloads\NetworkTopology-FullyConnect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69" y="2679088"/>
            <a:ext cx="20955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497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OSI LAYERS</a:t>
            </a:r>
            <a:endParaRPr lang="en-US" dirty="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52" y="1269239"/>
            <a:ext cx="11258954" cy="509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424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TCP and UDP Header</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TCP Header						UDP Header</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6249" y="1918951"/>
            <a:ext cx="5663943" cy="4056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6362" y="2122330"/>
            <a:ext cx="5470838" cy="3724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979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solidFill>
                  <a:srgbClr val="000000"/>
                </a:solidFill>
                <a:latin typeface="Times New Roman" pitchFamily="18" charset="0"/>
                <a:cs typeface="Times New Roman" pitchFamily="18" charset="0"/>
              </a:rPr>
              <a:t>IPV4 and IPV6</a:t>
            </a:r>
            <a:endParaRPr lang="en-US" dirty="0">
              <a:solidFill>
                <a:srgbClr val="000000"/>
              </a:solidFill>
              <a:latin typeface="Times New Roman" pitchFamily="18" charset="0"/>
              <a:cs typeface="Times New Roman" pitchFamily="18" charset="0"/>
            </a:endParaRPr>
          </a:p>
        </p:txBody>
      </p:sp>
      <p:sp>
        <p:nvSpPr>
          <p:cNvPr id="3" name="Content Placeholder 2"/>
          <p:cNvSpPr>
            <a:spLocks noGrp="1"/>
          </p:cNvSpPr>
          <p:nvPr>
            <p:ph idx="1"/>
          </p:nvPr>
        </p:nvSpPr>
        <p:spPr>
          <a:xfrm>
            <a:off x="243474" y="1519528"/>
            <a:ext cx="11793979" cy="4610816"/>
          </a:xfrm>
        </p:spPr>
        <p:txBody>
          <a:bodyPr/>
          <a:lstStyle/>
          <a:p>
            <a:pPr>
              <a:lnSpc>
                <a:spcPct val="100000"/>
              </a:lnSpc>
            </a:pPr>
            <a:r>
              <a:rPr lang="en-US" b="1" dirty="0" smtClean="0">
                <a:solidFill>
                  <a:srgbClr val="000000"/>
                </a:solidFill>
                <a:latin typeface="Times New Roman" pitchFamily="18" charset="0"/>
                <a:cs typeface="Times New Roman" pitchFamily="18" charset="0"/>
              </a:rPr>
              <a:t>IPV4:</a:t>
            </a:r>
          </a:p>
          <a:p>
            <a:pPr marL="0" indent="0">
              <a:lnSpc>
                <a:spcPct val="100000"/>
              </a:lnSpc>
              <a:buNone/>
            </a:pPr>
            <a:r>
              <a:rPr lang="en-US" b="1" dirty="0">
                <a:solidFill>
                  <a:srgbClr val="000000"/>
                </a:solidFill>
                <a:latin typeface="Times New Roman" pitchFamily="18" charset="0"/>
                <a:cs typeface="Times New Roman" pitchFamily="18" charset="0"/>
              </a:rPr>
              <a:t>	</a:t>
            </a:r>
            <a:r>
              <a:rPr lang="en-US" dirty="0" smtClean="0">
                <a:solidFill>
                  <a:srgbClr val="000000"/>
                </a:solidFill>
                <a:latin typeface="Times New Roman" pitchFamily="18" charset="0"/>
                <a:cs typeface="Times New Roman" pitchFamily="18" charset="0"/>
              </a:rPr>
              <a:t>Internet </a:t>
            </a:r>
            <a:r>
              <a:rPr lang="en-US" dirty="0">
                <a:solidFill>
                  <a:srgbClr val="000000"/>
                </a:solidFill>
                <a:latin typeface="Times New Roman" pitchFamily="18" charset="0"/>
                <a:cs typeface="Times New Roman" pitchFamily="18" charset="0"/>
              </a:rPr>
              <a:t>Protocol version 4 (IPv4) is the fourth version of the Internet Protocol (IP) used to identify devices on a network through an addressing system. The Internet Protocol is designed for use in interconnected systems of packet-switched computer communication networks.</a:t>
            </a:r>
          </a:p>
          <a:p>
            <a:pPr marL="0" indent="0">
              <a:lnSpc>
                <a:spcPct val="100000"/>
              </a:lnSpc>
              <a:buNone/>
            </a:pPr>
            <a:endParaRPr lang="en-US" b="1" dirty="0" smtClean="0">
              <a:solidFill>
                <a:srgbClr val="000000"/>
              </a:solidFill>
              <a:latin typeface="Times New Roman" pitchFamily="18" charset="0"/>
              <a:cs typeface="Times New Roman" pitchFamily="18" charset="0"/>
            </a:endParaRPr>
          </a:p>
          <a:p>
            <a:pPr>
              <a:lnSpc>
                <a:spcPct val="100000"/>
              </a:lnSpc>
            </a:pPr>
            <a:r>
              <a:rPr lang="en-US" b="1" dirty="0" smtClean="0">
                <a:solidFill>
                  <a:srgbClr val="000000"/>
                </a:solidFill>
                <a:latin typeface="Times New Roman" pitchFamily="18" charset="0"/>
                <a:cs typeface="Times New Roman" pitchFamily="18" charset="0"/>
              </a:rPr>
              <a:t>IPV6:</a:t>
            </a:r>
            <a:endParaRPr lang="en-US" b="1" dirty="0">
              <a:solidFill>
                <a:srgbClr val="000000"/>
              </a:solidFill>
              <a:latin typeface="Times New Roman" pitchFamily="18" charset="0"/>
              <a:cs typeface="Times New Roman" pitchFamily="18" charset="0"/>
            </a:endParaRPr>
          </a:p>
          <a:p>
            <a:pPr marL="0" indent="0">
              <a:lnSpc>
                <a:spcPct val="100000"/>
              </a:lnSpc>
              <a:buNone/>
            </a:pPr>
            <a:r>
              <a:rPr lang="en-US" dirty="0" smtClean="0">
                <a:solidFill>
                  <a:srgbClr val="000000"/>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I</a:t>
            </a:r>
            <a:r>
              <a:rPr lang="en-US" dirty="0" smtClean="0">
                <a:solidFill>
                  <a:schemeClr val="tx1"/>
                </a:solidFill>
                <a:latin typeface="Times New Roman" pitchFamily="18" charset="0"/>
                <a:cs typeface="Times New Roman" pitchFamily="18" charset="0"/>
              </a:rPr>
              <a:t>t </a:t>
            </a:r>
            <a:r>
              <a:rPr lang="en-US" dirty="0">
                <a:solidFill>
                  <a:schemeClr val="tx1"/>
                </a:solidFill>
                <a:latin typeface="Times New Roman" pitchFamily="18" charset="0"/>
                <a:cs typeface="Times New Roman" pitchFamily="18" charset="0"/>
              </a:rPr>
              <a:t>is the newest version of the Internet Protocol (IP</a:t>
            </a:r>
            <a:r>
              <a:rPr lang="en-US" dirty="0" smtClean="0">
                <a:solidFill>
                  <a:schemeClr val="tx1"/>
                </a:solidFill>
                <a:latin typeface="Times New Roman" pitchFamily="18" charset="0"/>
                <a:cs typeface="Times New Roman" pitchFamily="18" charset="0"/>
              </a:rPr>
              <a:t>).</a:t>
            </a:r>
            <a:r>
              <a:rPr lang="en-US" dirty="0">
                <a:solidFill>
                  <a:schemeClr val="tx1"/>
                </a:solidFill>
                <a:latin typeface="Times New Roman" pitchFamily="18" charset="0"/>
                <a:cs typeface="Times New Roman" pitchFamily="18" charset="0"/>
              </a:rPr>
              <a:t> IPv6 is often referred to as the "next generation Internet" because of its expanded capabilities and its growth through recent large scale deployments</a:t>
            </a:r>
            <a:r>
              <a:rPr lang="en-US" dirty="0">
                <a:latin typeface="Times New Roman" pitchFamily="18" charset="0"/>
                <a:cs typeface="Times New Roman" pitchFamily="18" charset="0"/>
              </a:rPr>
              <a:t>.</a:t>
            </a:r>
            <a:endParaRPr lang="en-US" dirty="0" smtClean="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5612699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DATA LINK LAYER: CREATING FRAME</a:t>
            </a:r>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340769"/>
            <a:ext cx="77724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2019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PHYSICAL LAYER</a:t>
            </a:r>
            <a:endParaRPr lang="en-US"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74" y="1628800"/>
            <a:ext cx="506730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7382" y="1916832"/>
            <a:ext cx="7721986" cy="3293209"/>
          </a:xfrm>
          <a:prstGeom prst="rect">
            <a:avLst/>
          </a:prstGeom>
          <a:noFill/>
        </p:spPr>
        <p:txBody>
          <a:bodyPr wrap="none" rtlCol="0">
            <a:spAutoFit/>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2000" dirty="0" smtClean="0">
                <a:latin typeface="Times New Roman" pitchFamily="18" charset="0"/>
                <a:cs typeface="Times New Roman" pitchFamily="18" charset="0"/>
              </a:rPr>
              <a:t>It defines connector and Interface Specification</a:t>
            </a:r>
          </a:p>
          <a:p>
            <a:pPr marL="285750" indent="-285750">
              <a:buFont typeface="Arial" pitchFamily="34" charset="0"/>
              <a:buChar char="•"/>
            </a:pPr>
            <a:r>
              <a:rPr lang="en-US" sz="2000" dirty="0" smtClean="0">
                <a:latin typeface="Times New Roman" pitchFamily="18" charset="0"/>
                <a:cs typeface="Times New Roman" pitchFamily="18" charset="0"/>
              </a:rPr>
              <a:t>Physical layer deals with communication media. </a:t>
            </a:r>
          </a:p>
          <a:p>
            <a:pPr marL="285750" indent="-285750">
              <a:buFont typeface="Arial" pitchFamily="34" charset="0"/>
              <a:buChar char="•"/>
            </a:pPr>
            <a:r>
              <a:rPr lang="en-US" sz="2000" dirty="0" smtClean="0">
                <a:latin typeface="Times New Roman" pitchFamily="18" charset="0"/>
                <a:cs typeface="Times New Roman" pitchFamily="18" charset="0"/>
              </a:rPr>
              <a:t>This layer receive frame from data link layer and convert them in bits. </a:t>
            </a:r>
          </a:p>
          <a:p>
            <a:pPr marL="285750" indent="-285750">
              <a:buFont typeface="Arial" pitchFamily="34" charset="0"/>
              <a:buChar char="•"/>
            </a:pPr>
            <a:r>
              <a:rPr lang="en-US" sz="2000" dirty="0" smtClean="0">
                <a:latin typeface="Times New Roman" pitchFamily="18" charset="0"/>
                <a:cs typeface="Times New Roman" pitchFamily="18" charset="0"/>
              </a:rPr>
              <a:t>It loads these bits on actual communication media.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5005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latin typeface="Times New Roman" panose="02020603050405020304" pitchFamily="18" charset="0"/>
                <a:cs typeface="Times New Roman" panose="02020603050405020304" pitchFamily="18" charset="0"/>
              </a:rPr>
              <a:t>FUTURE SCOPE</a:t>
            </a:r>
            <a:endParaRPr lang="en-US" sz="3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436914"/>
            <a:ext cx="11793979" cy="4315236"/>
          </a:xfrm>
        </p:spPr>
        <p:txBody>
          <a:bodyPr/>
          <a:lstStyle/>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Needs to employ more efficient techniques for fault tolerance</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Needs to be implemented in wireless sensor networks with mobile nodes.</a:t>
            </a:r>
          </a:p>
          <a:p>
            <a:r>
              <a:rPr lang="en-US" sz="2400" dirty="0" smtClean="0">
                <a:latin typeface="Times New Roman" panose="02020603050405020304" pitchFamily="18" charset="0"/>
                <a:cs typeface="Times New Roman" panose="02020603050405020304" pitchFamily="18" charset="0"/>
              </a:rPr>
              <a:t>Needs to provide more secure way of Data transmission.</a:t>
            </a:r>
          </a:p>
          <a:p>
            <a:r>
              <a:rPr lang="en-US" sz="2400" dirty="0" smtClean="0">
                <a:latin typeface="Times New Roman" panose="02020603050405020304" pitchFamily="18" charset="0"/>
                <a:cs typeface="Times New Roman" panose="02020603050405020304" pitchFamily="18" charset="0"/>
              </a:rPr>
              <a:t>Everything on INTERNET.</a:t>
            </a:r>
          </a:p>
          <a:p>
            <a:r>
              <a:rPr lang="en-US" sz="2400" dirty="0" smtClean="0">
                <a:latin typeface="Times New Roman" panose="02020603050405020304" pitchFamily="18" charset="0"/>
                <a:cs typeface="Times New Roman" panose="02020603050405020304" pitchFamily="18" charset="0"/>
              </a:rPr>
              <a:t>Everybody on INTERNET.</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6936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Network Services</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pPr>
              <a:lnSpc>
                <a:spcPct val="200000"/>
              </a:lnSpc>
            </a:pPr>
            <a:r>
              <a:rPr lang="en-US" dirty="0" smtClean="0">
                <a:latin typeface="Times New Roman" panose="02020603050405020304" pitchFamily="18" charset="0"/>
                <a:cs typeface="Times New Roman" panose="02020603050405020304" pitchFamily="18" charset="0"/>
              </a:rPr>
              <a:t>DHCP</a:t>
            </a:r>
          </a:p>
          <a:p>
            <a:pPr>
              <a:lnSpc>
                <a:spcPct val="200000"/>
              </a:lnSpc>
            </a:pPr>
            <a:r>
              <a:rPr lang="en-US" dirty="0" smtClean="0">
                <a:latin typeface="Times New Roman" panose="02020603050405020304" pitchFamily="18" charset="0"/>
                <a:cs typeface="Times New Roman" panose="02020603050405020304" pitchFamily="18" charset="0"/>
              </a:rPr>
              <a:t>DNS</a:t>
            </a:r>
          </a:p>
          <a:p>
            <a:pPr>
              <a:lnSpc>
                <a:spcPct val="200000"/>
              </a:lnSpc>
            </a:pPr>
            <a:r>
              <a:rPr lang="en-US" dirty="0" smtClean="0">
                <a:latin typeface="Times New Roman" panose="02020603050405020304" pitchFamily="18" charset="0"/>
                <a:cs typeface="Times New Roman" panose="02020603050405020304" pitchFamily="18" charset="0"/>
              </a:rPr>
              <a:t>Directory Services</a:t>
            </a:r>
          </a:p>
          <a:p>
            <a:pPr>
              <a:lnSpc>
                <a:spcPct val="200000"/>
              </a:lnSpc>
            </a:pPr>
            <a:r>
              <a:rPr lang="en-US" dirty="0" smtClean="0">
                <a:latin typeface="Times New Roman" panose="02020603050405020304" pitchFamily="18" charset="0"/>
                <a:cs typeface="Times New Roman" panose="02020603050405020304" pitchFamily="18" charset="0"/>
              </a:rPr>
              <a:t>Mail Services</a:t>
            </a:r>
          </a:p>
          <a:p>
            <a:pPr>
              <a:lnSpc>
                <a:spcPct val="200000"/>
              </a:lnSpc>
            </a:pPr>
            <a:r>
              <a:rPr lang="en-US" dirty="0" smtClean="0">
                <a:latin typeface="Times New Roman" panose="02020603050405020304" pitchFamily="18" charset="0"/>
                <a:cs typeface="Times New Roman" panose="02020603050405020304" pitchFamily="18" charset="0"/>
              </a:rPr>
              <a:t>Proxy Service</a:t>
            </a:r>
          </a:p>
        </p:txBody>
      </p:sp>
    </p:spTree>
    <p:extLst>
      <p:ext uri="{BB962C8B-B14F-4D97-AF65-F5344CB8AC3E}">
        <p14:creationId xmlns:p14="http://schemas.microsoft.com/office/powerpoint/2010/main" val="28628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30405"/>
                </a:solidFill>
                <a:latin typeface="Times New Roman" pitchFamily="18" charset="0"/>
                <a:cs typeface="Times New Roman" pitchFamily="18" charset="0"/>
              </a:rPr>
              <a:t>Input Devices</a:t>
            </a:r>
            <a:endParaRPr lang="en-US" dirty="0">
              <a:solidFill>
                <a:srgbClr val="030405"/>
              </a:solidFill>
              <a:latin typeface="Times New Roman" pitchFamily="18" charset="0"/>
              <a:cs typeface="Times New Roman" pitchFamily="18" charset="0"/>
            </a:endParaRPr>
          </a:p>
        </p:txBody>
      </p:sp>
      <p:sp>
        <p:nvSpPr>
          <p:cNvPr id="3" name="Content Placeholder 2"/>
          <p:cNvSpPr>
            <a:spLocks noGrp="1"/>
          </p:cNvSpPr>
          <p:nvPr>
            <p:ph idx="1"/>
          </p:nvPr>
        </p:nvSpPr>
        <p:spPr>
          <a:xfrm>
            <a:off x="398021" y="1645608"/>
            <a:ext cx="11793979" cy="4133869"/>
          </a:xfrm>
        </p:spPr>
        <p:txBody>
          <a:bodyPr/>
          <a:lstStyle/>
          <a:p>
            <a:r>
              <a:rPr lang="en-US" dirty="0" smtClean="0">
                <a:solidFill>
                  <a:srgbClr val="030405"/>
                </a:solidFill>
                <a:latin typeface="Times New Roman" pitchFamily="18" charset="0"/>
                <a:cs typeface="Times New Roman" pitchFamily="18" charset="0"/>
              </a:rPr>
              <a:t>Types of keyboard</a:t>
            </a:r>
            <a:endParaRPr lang="en-US" dirty="0">
              <a:solidFill>
                <a:srgbClr val="030405"/>
              </a:solidFill>
              <a:latin typeface="Times New Roman" pitchFamily="18" charset="0"/>
              <a:cs typeface="Times New Roman" pitchFamily="18" charset="0"/>
            </a:endParaRPr>
          </a:p>
          <a:p>
            <a:pPr lvl="1"/>
            <a:r>
              <a:rPr lang="en-US" dirty="0" smtClean="0">
                <a:solidFill>
                  <a:srgbClr val="030405"/>
                </a:solidFill>
                <a:latin typeface="Times New Roman" pitchFamily="18" charset="0"/>
                <a:cs typeface="Times New Roman" pitchFamily="18" charset="0"/>
              </a:rPr>
              <a:t>Mechanical</a:t>
            </a:r>
          </a:p>
          <a:p>
            <a:pPr lvl="1"/>
            <a:r>
              <a:rPr lang="en-US" dirty="0" smtClean="0">
                <a:solidFill>
                  <a:srgbClr val="030405"/>
                </a:solidFill>
                <a:latin typeface="Times New Roman" pitchFamily="18" charset="0"/>
                <a:cs typeface="Times New Roman" pitchFamily="18" charset="0"/>
              </a:rPr>
              <a:t>Membrane</a:t>
            </a:r>
          </a:p>
          <a:p>
            <a:pPr lvl="1"/>
            <a:r>
              <a:rPr lang="en-US" dirty="0" smtClean="0">
                <a:solidFill>
                  <a:srgbClr val="030405"/>
                </a:solidFill>
                <a:latin typeface="Times New Roman" pitchFamily="18" charset="0"/>
                <a:cs typeface="Times New Roman" pitchFamily="18" charset="0"/>
              </a:rPr>
              <a:t>multimedia</a:t>
            </a:r>
          </a:p>
        </p:txBody>
      </p:sp>
      <p:sp>
        <p:nvSpPr>
          <p:cNvPr id="4" name="Text Placeholder 3"/>
          <p:cNvSpPr>
            <a:spLocks noGrp="1"/>
          </p:cNvSpPr>
          <p:nvPr>
            <p:ph type="body" sz="quarter" idx="11"/>
          </p:nvPr>
        </p:nvSpPr>
        <p:spPr>
          <a:xfrm>
            <a:off x="589299" y="1155478"/>
            <a:ext cx="11813715" cy="474030"/>
          </a:xfrm>
        </p:spPr>
        <p:txBody>
          <a:bodyPr/>
          <a:lstStyle/>
          <a:p>
            <a:r>
              <a:rPr lang="en-US" dirty="0" smtClean="0">
                <a:solidFill>
                  <a:srgbClr val="030405"/>
                </a:solidFill>
                <a:latin typeface="Times New Roman" pitchFamily="18" charset="0"/>
                <a:cs typeface="Times New Roman" pitchFamily="18" charset="0"/>
              </a:rPr>
              <a:t>Keyboard</a:t>
            </a:r>
            <a:endParaRPr lang="en-US" dirty="0">
              <a:solidFill>
                <a:srgbClr val="030405"/>
              </a:solidFill>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507" y="2510692"/>
            <a:ext cx="3153507" cy="358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8891029" y="2801817"/>
            <a:ext cx="3300971" cy="3470030"/>
          </a:xfrm>
          <a:prstGeom prst="rect">
            <a:avLst/>
          </a:prstGeom>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228" y="1312985"/>
            <a:ext cx="2539512" cy="349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020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DHCP SERVER</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Dynamic Host Configuration Protocol(DHCP) is a network protocol that enables a server to automatically assigns an IP address to a computer.</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Three mechanisms to allocate IP address to hosts</a:t>
            </a:r>
          </a:p>
          <a:p>
            <a:pPr marL="0" indent="0">
              <a:buNone/>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Automatic Allocation</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Allocation</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Manual Allocation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967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DHCP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509713"/>
            <a:ext cx="11793979" cy="4643751"/>
          </a:xfrm>
        </p:spPr>
        <p:txBody>
          <a:bodyPr/>
          <a:lstStyle/>
          <a:p>
            <a:r>
              <a:rPr lang="en-US" dirty="0" smtClean="0">
                <a:latin typeface="Times New Roman" panose="02020603050405020304" pitchFamily="18" charset="0"/>
                <a:cs typeface="Times New Roman" panose="02020603050405020304" pitchFamily="18" charset="0"/>
              </a:rPr>
              <a:t>DHCP Client &amp; Server’s Operations</a:t>
            </a:r>
          </a:p>
          <a:p>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DHCP DISCOVER</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DHCP OFFER</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DHCP REQUEST</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DHCP ACK</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7403" y="1609725"/>
            <a:ext cx="5308980" cy="3638550"/>
          </a:xfrm>
          <a:prstGeom prst="rect">
            <a:avLst/>
          </a:prstGeom>
        </p:spPr>
      </p:pic>
    </p:spTree>
    <p:extLst>
      <p:ext uri="{BB962C8B-B14F-4D97-AF65-F5344CB8AC3E}">
        <p14:creationId xmlns:p14="http://schemas.microsoft.com/office/powerpoint/2010/main" val="1137433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DNS SERVER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DNS resolves domain names into IP address and vice versa.</a:t>
            </a:r>
          </a:p>
          <a:p>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Resolution Process</a:t>
            </a:r>
          </a:p>
          <a:p>
            <a:pPr marL="0" indent="0">
              <a:buNone/>
            </a:pP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613" y="1995291"/>
            <a:ext cx="522922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1747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Directory Services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Directory services are network services that identify every resource such as email address, peripheral devices and computers on the network, and make these resources accessible to users and </a:t>
            </a:r>
            <a:r>
              <a:rPr lang="en-US" dirty="0" smtClean="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Examples of directory services</a:t>
            </a:r>
            <a:endParaRPr lang="en-US" dirty="0">
              <a:latin typeface="Times New Roman" panose="02020603050405020304" pitchFamily="18" charset="0"/>
              <a:cs typeface="Times New Roman" panose="02020603050405020304" pitchFamily="18" charset="0"/>
            </a:endParaRPr>
          </a:p>
          <a:p>
            <a:pPr marL="0" indent="0">
              <a:buNone/>
            </a:pPr>
            <a:r>
              <a:rPr lang="en-US" dirty="0" smtClean="0">
                <a:solidFill>
                  <a:schemeClr val="tx1">
                    <a:lumMod val="50000"/>
                  </a:schemeClr>
                </a:solidFill>
                <a:latin typeface="Times New Roman" panose="02020603050405020304" pitchFamily="18" charset="0"/>
                <a:cs typeface="Times New Roman" panose="02020603050405020304" pitchFamily="18" charset="0"/>
              </a:rPr>
              <a:t> LDAP- </a:t>
            </a:r>
            <a:r>
              <a:rPr lang="en-US" dirty="0">
                <a:latin typeface="Times New Roman" panose="02020603050405020304" pitchFamily="18" charset="0"/>
                <a:cs typeface="Times New Roman" panose="02020603050405020304" pitchFamily="18" charset="0"/>
              </a:rPr>
              <a:t>Lightweight Directory Access </a:t>
            </a:r>
            <a:r>
              <a:rPr lang="en-US" dirty="0" smtClean="0">
                <a:latin typeface="Times New Roman" panose="02020603050405020304" pitchFamily="18" charset="0"/>
                <a:cs typeface="Times New Roman" panose="02020603050405020304" pitchFamily="18" charset="0"/>
              </a:rPr>
              <a:t>Protocol</a:t>
            </a:r>
          </a:p>
          <a:p>
            <a:r>
              <a:rPr lang="en-US" dirty="0" smtClean="0">
                <a:latin typeface="Times New Roman" panose="02020603050405020304" pitchFamily="18" charset="0"/>
                <a:cs typeface="Times New Roman" panose="02020603050405020304" pitchFamily="18" charset="0"/>
              </a:rPr>
              <a:t>It is used to provide directory services.</a:t>
            </a:r>
          </a:p>
          <a:p>
            <a:r>
              <a:rPr lang="en-US" dirty="0" smtClean="0">
                <a:latin typeface="Times New Roman" panose="02020603050405020304" pitchFamily="18" charset="0"/>
                <a:cs typeface="Times New Roman" panose="02020603050405020304" pitchFamily="18" charset="0"/>
              </a:rPr>
              <a:t>It is used in Authentication.</a:t>
            </a:r>
          </a:p>
          <a:p>
            <a:pPr marL="0" indent="0">
              <a:buNone/>
            </a:pPr>
            <a:r>
              <a:rPr lang="en-US" dirty="0">
                <a:solidFill>
                  <a:schemeClr val="tx1">
                    <a:lumMod val="50000"/>
                  </a:schemeClr>
                </a:solidFill>
                <a:latin typeface="Times New Roman" panose="02020603050405020304" pitchFamily="18" charset="0"/>
                <a:cs typeface="Times New Roman" panose="02020603050405020304" pitchFamily="18" charset="0"/>
              </a:rPr>
              <a:t>	</a:t>
            </a:r>
            <a:endParaRPr lang="en-US" dirty="0" smtClean="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8554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Mail services</a:t>
            </a:r>
            <a:endParaRPr lang="en-US" dirty="0"/>
          </a:p>
        </p:txBody>
      </p:sp>
      <p:sp>
        <p:nvSpPr>
          <p:cNvPr id="3" name="Text Placeholder 2"/>
          <p:cNvSpPr>
            <a:spLocks noGrp="1"/>
          </p:cNvSpPr>
          <p:nvPr>
            <p:ph type="body" sz="quarter" idx="10"/>
          </p:nvPr>
        </p:nvSpPr>
        <p:spPr>
          <a:xfrm>
            <a:off x="403909" y="1465508"/>
            <a:ext cx="11392276" cy="1475001"/>
          </a:xfrm>
        </p:spPr>
        <p:txBody>
          <a:bodyPr/>
          <a:lstStyle/>
          <a:p>
            <a:r>
              <a:rPr lang="en-US" sz="2000" dirty="0">
                <a:latin typeface="Times New Roman" pitchFamily="18" charset="0"/>
                <a:cs typeface="Times New Roman" pitchFamily="18" charset="0"/>
              </a:rPr>
              <a:t>Mail user </a:t>
            </a:r>
            <a:r>
              <a:rPr lang="en-US" sz="2000" dirty="0" smtClean="0">
                <a:latin typeface="Times New Roman" pitchFamily="18" charset="0"/>
                <a:cs typeface="Times New Roman" pitchFamily="18" charset="0"/>
              </a:rPr>
              <a:t>agent (MUA)</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Mail transfer </a:t>
            </a:r>
            <a:r>
              <a:rPr lang="en-US" sz="2000" dirty="0" smtClean="0">
                <a:latin typeface="Times New Roman" pitchFamily="18" charset="0"/>
                <a:cs typeface="Times New Roman" pitchFamily="18" charset="0"/>
              </a:rPr>
              <a:t>agent (MTA)</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Mail deliver </a:t>
            </a:r>
            <a:r>
              <a:rPr lang="en-US" sz="2000" dirty="0" smtClean="0">
                <a:latin typeface="Times New Roman" pitchFamily="18" charset="0"/>
                <a:cs typeface="Times New Roman" pitchFamily="18" charset="0"/>
              </a:rPr>
              <a:t>agent (MDA)</a:t>
            </a:r>
          </a:p>
          <a:p>
            <a:pPr marL="0" indent="0">
              <a:buNone/>
            </a:pPr>
            <a:endParaRPr lang="en-US" dirty="0">
              <a:latin typeface="Times New Roman" pitchFamily="18" charset="0"/>
              <a:cs typeface="Times New Roman" pitchFamily="18"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37" y="2957732"/>
            <a:ext cx="10058400" cy="3069182"/>
          </a:xfrm>
          <a:prstGeom prst="rect">
            <a:avLst/>
          </a:prstGeom>
        </p:spPr>
      </p:pic>
    </p:spTree>
    <p:extLst>
      <p:ext uri="{BB962C8B-B14F-4D97-AF65-F5344CB8AC3E}">
        <p14:creationId xmlns:p14="http://schemas.microsoft.com/office/powerpoint/2010/main" val="31696996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PROXY</a:t>
            </a:r>
            <a:endParaRPr lang="en-US" sz="2400" b="1" dirty="0">
              <a:latin typeface="Times New Roman" panose="02020603050405020304" pitchFamily="18" charset="0"/>
              <a:cs typeface="Times New Roman" panose="02020603050405020304" pitchFamily="18" charset="0"/>
            </a:endParaRPr>
          </a:p>
        </p:txBody>
      </p:sp>
      <p:sp>
        <p:nvSpPr>
          <p:cNvPr id="11" name="Rectangle 10"/>
          <p:cNvSpPr/>
          <p:nvPr/>
        </p:nvSpPr>
        <p:spPr>
          <a:xfrm>
            <a:off x="5423926" y="3397341"/>
            <a:ext cx="1920213" cy="56635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2">
                    <a:lumMod val="50000"/>
                  </a:schemeClr>
                </a:solidFill>
                <a:latin typeface="Times New Roman" panose="02020603050405020304" pitchFamily="18" charset="0"/>
                <a:cs typeface="Times New Roman" panose="02020603050405020304" pitchFamily="18" charset="0"/>
              </a:rPr>
              <a:t>PROXY</a:t>
            </a:r>
          </a:p>
        </p:txBody>
      </p:sp>
      <p:sp>
        <p:nvSpPr>
          <p:cNvPr id="13" name="Rectangle 12"/>
          <p:cNvSpPr/>
          <p:nvPr/>
        </p:nvSpPr>
        <p:spPr>
          <a:xfrm>
            <a:off x="8976320" y="3388140"/>
            <a:ext cx="2592288" cy="56635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2">
                    <a:lumMod val="50000"/>
                  </a:schemeClr>
                </a:solidFill>
                <a:latin typeface="Times New Roman" panose="02020603050405020304" pitchFamily="18" charset="0"/>
                <a:cs typeface="Times New Roman" panose="02020603050405020304" pitchFamily="18" charset="0"/>
              </a:rPr>
              <a:t>WEB SERVER</a:t>
            </a:r>
          </a:p>
        </p:txBody>
      </p:sp>
      <p:sp>
        <p:nvSpPr>
          <p:cNvPr id="14" name="Rectangle 13"/>
          <p:cNvSpPr/>
          <p:nvPr/>
        </p:nvSpPr>
        <p:spPr>
          <a:xfrm>
            <a:off x="1050503" y="1789602"/>
            <a:ext cx="1797055" cy="6480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chemeClr val="tx2">
                    <a:lumMod val="50000"/>
                  </a:schemeClr>
                </a:solidFill>
              </a:rPr>
              <a:t>PC</a:t>
            </a:r>
          </a:p>
        </p:txBody>
      </p:sp>
      <p:sp>
        <p:nvSpPr>
          <p:cNvPr id="15" name="Rectangle 14"/>
          <p:cNvSpPr/>
          <p:nvPr/>
        </p:nvSpPr>
        <p:spPr>
          <a:xfrm>
            <a:off x="1010286" y="3388140"/>
            <a:ext cx="1797055" cy="6480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chemeClr val="tx2">
                    <a:lumMod val="50000"/>
                  </a:schemeClr>
                </a:solidFill>
              </a:rPr>
              <a:t>PC</a:t>
            </a:r>
          </a:p>
        </p:txBody>
      </p:sp>
      <p:sp>
        <p:nvSpPr>
          <p:cNvPr id="16" name="Rectangle 15"/>
          <p:cNvSpPr/>
          <p:nvPr/>
        </p:nvSpPr>
        <p:spPr>
          <a:xfrm>
            <a:off x="1050502" y="4797152"/>
            <a:ext cx="1797055"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chemeClr val="tx2">
                    <a:lumMod val="50000"/>
                  </a:schemeClr>
                </a:solidFill>
              </a:rPr>
              <a:t>PC</a:t>
            </a:r>
          </a:p>
        </p:txBody>
      </p:sp>
      <p:cxnSp>
        <p:nvCxnSpPr>
          <p:cNvPr id="18" name="Straight Arrow Connector 17"/>
          <p:cNvCxnSpPr>
            <a:stCxn id="14" idx="3"/>
          </p:cNvCxnSpPr>
          <p:nvPr/>
        </p:nvCxnSpPr>
        <p:spPr>
          <a:xfrm>
            <a:off x="2847557" y="2113638"/>
            <a:ext cx="2576368" cy="145937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3"/>
            <a:endCxn id="11" idx="1"/>
          </p:cNvCxnSpPr>
          <p:nvPr/>
        </p:nvCxnSpPr>
        <p:spPr>
          <a:xfrm flipV="1">
            <a:off x="2807341" y="3680518"/>
            <a:ext cx="2616585" cy="3165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6" idx="3"/>
          </p:cNvCxnSpPr>
          <p:nvPr/>
        </p:nvCxnSpPr>
        <p:spPr>
          <a:xfrm flipV="1">
            <a:off x="2847557" y="3789040"/>
            <a:ext cx="2576369" cy="1368152"/>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3"/>
            <a:endCxn id="13" idx="1"/>
          </p:cNvCxnSpPr>
          <p:nvPr/>
        </p:nvCxnSpPr>
        <p:spPr>
          <a:xfrm flipV="1">
            <a:off x="7344139" y="3671317"/>
            <a:ext cx="1632181" cy="920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515149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Types Of Proxy</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19403" y="1772817"/>
            <a:ext cx="6240693"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800" dirty="0" smtClean="0">
                <a:solidFill>
                  <a:schemeClr val="tx2">
                    <a:lumMod val="50000"/>
                  </a:schemeClr>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FORWARD PROXY</a:t>
            </a:r>
          </a:p>
          <a:p>
            <a:pPr marL="285750" indent="-28575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REVERSE PROXY</a:t>
            </a:r>
          </a:p>
          <a:p>
            <a:pPr marL="285750" indent="-28575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TRANSPARENT PROXY</a:t>
            </a:r>
          </a:p>
          <a:p>
            <a:pPr marL="285750" indent="-28575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OPEN PROXY</a:t>
            </a:r>
          </a:p>
        </p:txBody>
      </p:sp>
    </p:spTree>
    <p:extLst>
      <p:ext uri="{BB962C8B-B14F-4D97-AF65-F5344CB8AC3E}">
        <p14:creationId xmlns:p14="http://schemas.microsoft.com/office/powerpoint/2010/main" val="10493189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its your turn </a:t>
            </a:r>
            <a:endParaRPr lang="en-US" dirty="0"/>
          </a:p>
        </p:txBody>
      </p:sp>
      <p:sp>
        <p:nvSpPr>
          <p:cNvPr id="3" name="TextBox 2"/>
          <p:cNvSpPr txBox="1"/>
          <p:nvPr/>
        </p:nvSpPr>
        <p:spPr>
          <a:xfrm>
            <a:off x="350272" y="1559169"/>
            <a:ext cx="8063554" cy="1631216"/>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Q</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DHCP (dynamic host configuration protocol) provides _____ to the client.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IP address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 MAC address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url</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 none of the mentioned</a:t>
            </a:r>
            <a:endParaRPr lang="en-US" sz="2000" dirty="0" smtClean="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7387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DATABASE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98021" y="1494771"/>
            <a:ext cx="10498512" cy="4643751"/>
          </a:xfrm>
        </p:spPr>
        <p:txBody>
          <a:bodyPr/>
          <a:lstStyle/>
          <a:p>
            <a:r>
              <a:rPr lang="en-US" sz="2000" dirty="0" smtClean="0">
                <a:latin typeface="Times New Roman" pitchFamily="18" charset="0"/>
                <a:cs typeface="Times New Roman" pitchFamily="18" charset="0"/>
              </a:rPr>
              <a:t>What is Database.</a:t>
            </a:r>
          </a:p>
          <a:p>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A database is an</a:t>
            </a:r>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organized</a:t>
            </a:r>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collection of data.</a:t>
            </a:r>
          </a:p>
          <a:p>
            <a:pPr>
              <a:buNone/>
            </a:pPr>
            <a:endParaRPr lang="en-US" sz="2000" i="1"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The main purpose of database is to operate large amount of information by storing, retrieving and managing.</a:t>
            </a:r>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There are many database available like </a:t>
            </a:r>
            <a:r>
              <a:rPr lang="en-US" sz="2000" dirty="0" err="1" smtClean="0">
                <a:latin typeface="Times New Roman" pitchFamily="18" charset="0"/>
                <a:cs typeface="Times New Roman" pitchFamily="18" charset="0"/>
              </a:rPr>
              <a:t>MySQL</a:t>
            </a:r>
            <a:r>
              <a:rPr lang="en-US" sz="2000" dirty="0" smtClean="0">
                <a:latin typeface="Times New Roman" pitchFamily="18" charset="0"/>
                <a:cs typeface="Times New Roman" pitchFamily="18" charset="0"/>
              </a:rPr>
              <a:t>, Sybase, Oracle, Mango DB, Informix, </a:t>
            </a:r>
            <a:r>
              <a:rPr lang="en-US" sz="2000" dirty="0" err="1" smtClean="0">
                <a:latin typeface="Times New Roman" pitchFamily="18" charset="0"/>
                <a:cs typeface="Times New Roman" pitchFamily="18" charset="0"/>
              </a:rPr>
              <a:t>Postgre</a:t>
            </a:r>
            <a:r>
              <a:rPr lang="en-US" sz="2000" dirty="0" smtClean="0">
                <a:latin typeface="Times New Roman" pitchFamily="18" charset="0"/>
                <a:cs typeface="Times New Roman" pitchFamily="18" charset="0"/>
              </a:rPr>
              <a:t>, SQL Server etc.</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1536186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DBMS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98021" y="1494771"/>
            <a:ext cx="11554629" cy="4643751"/>
          </a:xfrm>
        </p:spPr>
        <p:txBody>
          <a:bodyPr/>
          <a:lstStyle/>
          <a:p>
            <a:pPr algn="just"/>
            <a:r>
              <a:rPr lang="en-US" sz="2400" dirty="0" smtClean="0">
                <a:latin typeface="Times New Roman" pitchFamily="18" charset="0"/>
                <a:cs typeface="Times New Roman" pitchFamily="18" charset="0"/>
              </a:rPr>
              <a:t>Database Management System (DBMS) is a collection of programs which enables its users to access database, manipulate data, reporting / representation of  data .</a:t>
            </a:r>
          </a:p>
          <a:p>
            <a:pPr algn="just"/>
            <a:r>
              <a:rPr lang="en-US" sz="2400" dirty="0" smtClean="0">
                <a:latin typeface="Times New Roman" pitchFamily="18" charset="0"/>
                <a:cs typeface="Times New Roman" pitchFamily="18" charset="0"/>
              </a:rPr>
              <a:t>It also helps to control access to the  database.</a:t>
            </a:r>
          </a:p>
          <a:p>
            <a:pPr algn="just"/>
            <a:r>
              <a:rPr lang="en-US" sz="2400" dirty="0" smtClean="0">
                <a:latin typeface="Times New Roman" pitchFamily="18" charset="0"/>
                <a:cs typeface="Times New Roman" pitchFamily="18" charset="0"/>
              </a:rPr>
              <a:t>Database Management Systems are not a new concept and as such had been first implemented in 1960s.</a:t>
            </a:r>
          </a:p>
          <a:p>
            <a:endParaRPr lang="en-US" dirty="0"/>
          </a:p>
        </p:txBody>
      </p:sp>
    </p:spTree>
    <p:extLst>
      <p:ext uri="{BB962C8B-B14F-4D97-AF65-F5344CB8AC3E}">
        <p14:creationId xmlns:p14="http://schemas.microsoft.com/office/powerpoint/2010/main" val="1107534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6070A"/>
                </a:solidFill>
                <a:latin typeface="Times New Roman" pitchFamily="18" charset="0"/>
                <a:cs typeface="Times New Roman" pitchFamily="18" charset="0"/>
              </a:rPr>
              <a:t>Mouse</a:t>
            </a:r>
            <a:endParaRPr lang="en-US" dirty="0">
              <a:solidFill>
                <a:srgbClr val="06070A"/>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b="1" dirty="0" smtClean="0">
                <a:solidFill>
                  <a:srgbClr val="06070A"/>
                </a:solidFill>
                <a:latin typeface="Times New Roman" pitchFamily="18" charset="0"/>
                <a:cs typeface="Times New Roman" pitchFamily="18" charset="0"/>
              </a:rPr>
              <a:t>Types of mouse</a:t>
            </a:r>
          </a:p>
          <a:p>
            <a:pPr lvl="1"/>
            <a:r>
              <a:rPr lang="en-US" dirty="0" smtClean="0">
                <a:solidFill>
                  <a:srgbClr val="06070A"/>
                </a:solidFill>
                <a:latin typeface="Times New Roman" pitchFamily="18" charset="0"/>
                <a:cs typeface="Times New Roman" pitchFamily="18" charset="0"/>
              </a:rPr>
              <a:t>Mechanical</a:t>
            </a:r>
          </a:p>
          <a:p>
            <a:pPr lvl="1"/>
            <a:r>
              <a:rPr lang="en-US" dirty="0" smtClean="0">
                <a:solidFill>
                  <a:srgbClr val="06070A"/>
                </a:solidFill>
                <a:latin typeface="Times New Roman" pitchFamily="18" charset="0"/>
                <a:cs typeface="Times New Roman" pitchFamily="18" charset="0"/>
              </a:rPr>
              <a:t>Optical</a:t>
            </a:r>
            <a:endParaRPr lang="en-US" dirty="0">
              <a:solidFill>
                <a:srgbClr val="06070A"/>
              </a:solidFill>
              <a:latin typeface="Times New Roman" pitchFamily="18" charset="0"/>
              <a:cs typeface="Times New Roman" pitchFamily="18" charset="0"/>
            </a:endParaRPr>
          </a:p>
        </p:txBody>
      </p:sp>
      <p:sp>
        <p:nvSpPr>
          <p:cNvPr id="4" name="Text Placeholder 3"/>
          <p:cNvSpPr>
            <a:spLocks noGrp="1"/>
          </p:cNvSpPr>
          <p:nvPr>
            <p:ph type="body" sz="quarter" idx="11"/>
          </p:nvPr>
        </p:nvSpPr>
        <p:spPr/>
        <p:txBody>
          <a:bodyPr/>
          <a:lstStyle/>
          <a:p>
            <a:r>
              <a:rPr lang="en-US" dirty="0" smtClean="0">
                <a:solidFill>
                  <a:srgbClr val="06070A"/>
                </a:solidFill>
                <a:latin typeface="Times New Roman" pitchFamily="18" charset="0"/>
                <a:cs typeface="Times New Roman" pitchFamily="18" charset="0"/>
              </a:rPr>
              <a:t>Mouse</a:t>
            </a:r>
            <a:endParaRPr lang="en-US" dirty="0">
              <a:solidFill>
                <a:srgbClr val="06070A"/>
              </a:solidFill>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290" y="2121876"/>
            <a:ext cx="3878140"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706" y="1418493"/>
            <a:ext cx="3878140"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978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ACID</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PROPERTIES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Atomicity</a:t>
            </a:r>
          </a:p>
          <a:p>
            <a:r>
              <a:rPr lang="en-US" sz="2400" dirty="0" smtClean="0">
                <a:latin typeface="Times New Roman" pitchFamily="18" charset="0"/>
                <a:cs typeface="Times New Roman" pitchFamily="18" charset="0"/>
              </a:rPr>
              <a:t>Consistency</a:t>
            </a:r>
          </a:p>
          <a:p>
            <a:r>
              <a:rPr lang="en-US" sz="2400" dirty="0" smtClean="0">
                <a:latin typeface="Times New Roman" pitchFamily="18" charset="0"/>
                <a:cs typeface="Times New Roman" pitchFamily="18" charset="0"/>
              </a:rPr>
              <a:t>Isolation</a:t>
            </a:r>
          </a:p>
          <a:p>
            <a:r>
              <a:rPr lang="en-US" sz="2400" dirty="0" smtClean="0">
                <a:latin typeface="Times New Roman" pitchFamily="18" charset="0"/>
                <a:cs typeface="Times New Roman" pitchFamily="18" charset="0"/>
              </a:rPr>
              <a:t>Durability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828027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RDBMS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RDBMS stands for Relational Database Management Systems</a:t>
            </a:r>
            <a:r>
              <a:rPr lang="en-US" sz="2400" i="1" dirty="0" smtClean="0">
                <a:latin typeface="Times New Roman" pitchFamily="18" charset="0"/>
                <a:cs typeface="Times New Roman" pitchFamily="18" charset="0"/>
              </a:rPr>
              <a:t>.</a:t>
            </a:r>
          </a:p>
          <a:p>
            <a:endParaRPr lang="en-US" sz="2400" i="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Data is represented in terms of </a:t>
            </a:r>
            <a:r>
              <a:rPr lang="en-US" sz="2400" dirty="0" err="1" smtClean="0">
                <a:latin typeface="Times New Roman" pitchFamily="18" charset="0"/>
                <a:cs typeface="Times New Roman" pitchFamily="18" charset="0"/>
              </a:rPr>
              <a:t>tuples</a:t>
            </a:r>
            <a:r>
              <a:rPr lang="en-US" sz="2400" dirty="0" smtClean="0">
                <a:latin typeface="Times New Roman" pitchFamily="18" charset="0"/>
                <a:cs typeface="Times New Roman" pitchFamily="18" charset="0"/>
              </a:rPr>
              <a:t>(rows) in RDBMS.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Relational database is most commonly used database. It contains number of tables and each table has its own primary key.</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Due to a collection of organized set of tables, data can be accessed easily in RDBMS.</a:t>
            </a:r>
          </a:p>
          <a:p>
            <a:endParaRPr lang="en-US" dirty="0"/>
          </a:p>
        </p:txBody>
      </p:sp>
    </p:spTree>
    <p:extLst>
      <p:ext uri="{BB962C8B-B14F-4D97-AF65-F5344CB8AC3E}">
        <p14:creationId xmlns:p14="http://schemas.microsoft.com/office/powerpoint/2010/main" val="12218416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Normalization</a:t>
            </a:r>
          </a:p>
        </p:txBody>
      </p:sp>
      <p:sp>
        <p:nvSpPr>
          <p:cNvPr id="4" name="Content Placeholder 2"/>
          <p:cNvSpPr txBox="1">
            <a:spLocks/>
          </p:cNvSpPr>
          <p:nvPr/>
        </p:nvSpPr>
        <p:spPr>
          <a:xfrm>
            <a:off x="558815" y="1412777"/>
            <a:ext cx="11074400" cy="4830763"/>
          </a:xfrm>
          <a:prstGeom prst="rect">
            <a:avLst/>
          </a:prstGeom>
        </p:spPr>
        <p:txBody>
          <a:bodyPr>
            <a:norm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Normalization </a:t>
            </a:r>
            <a:r>
              <a:rPr lang="en-US" sz="2400" dirty="0">
                <a:latin typeface="Times New Roman" panose="02020603050405020304" pitchFamily="18" charset="0"/>
                <a:cs typeface="Times New Roman" panose="02020603050405020304" pitchFamily="18" charset="0"/>
              </a:rPr>
              <a:t>is a systematic approach of decomposing tables to eliminate data redundancy and undesirable characteristics like Insertion, Update and Deletion </a:t>
            </a:r>
            <a:r>
              <a:rPr lang="en-US" sz="2400" dirty="0" err="1">
                <a:latin typeface="Times New Roman" panose="02020603050405020304" pitchFamily="18" charset="0"/>
                <a:cs typeface="Times New Roman" panose="02020603050405020304" pitchFamily="18" charset="0"/>
              </a:rPr>
              <a:t>Anamolies</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Normalization is used for mainly two purpose:-</a:t>
            </a:r>
          </a:p>
          <a:p>
            <a:pPr algn="just">
              <a:buFont typeface="Arial" pitchFamily="34" charset="0"/>
              <a:buChar char="•"/>
            </a:pPr>
            <a:r>
              <a:rPr lang="en-US" sz="2400" dirty="0">
                <a:latin typeface="Times New Roman" panose="02020603050405020304" pitchFamily="18" charset="0"/>
                <a:cs typeface="Times New Roman" panose="02020603050405020304" pitchFamily="18" charset="0"/>
              </a:rPr>
              <a:t>Eliminating </a:t>
            </a:r>
            <a:r>
              <a:rPr lang="en-US" sz="2400" dirty="0" err="1">
                <a:latin typeface="Times New Roman" panose="02020603050405020304" pitchFamily="18" charset="0"/>
                <a:cs typeface="Times New Roman" panose="02020603050405020304" pitchFamily="18" charset="0"/>
              </a:rPr>
              <a:t>reduntant</a:t>
            </a:r>
            <a:r>
              <a:rPr lang="en-US" sz="2400" dirty="0">
                <a:latin typeface="Times New Roman" panose="02020603050405020304" pitchFamily="18" charset="0"/>
                <a:cs typeface="Times New Roman" panose="02020603050405020304" pitchFamily="18" charset="0"/>
              </a:rPr>
              <a:t>(useless) data.</a:t>
            </a:r>
          </a:p>
          <a:p>
            <a:pPr algn="just">
              <a:buFont typeface="Arial" pitchFamily="34" charset="0"/>
              <a:buChar char="•"/>
            </a:pPr>
            <a:r>
              <a:rPr lang="en-US" sz="2400" dirty="0">
                <a:latin typeface="Times New Roman" panose="02020603050405020304" pitchFamily="18" charset="0"/>
                <a:cs typeface="Times New Roman" panose="02020603050405020304" pitchFamily="18" charset="0"/>
              </a:rPr>
              <a:t>Ensuring data dependencies make sense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data is logically stored</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Normalization is divided into following normal forms:</a:t>
            </a:r>
          </a:p>
          <a:p>
            <a:r>
              <a:rPr lang="en-US" sz="2400" dirty="0">
                <a:latin typeface="Times New Roman" panose="02020603050405020304" pitchFamily="18" charset="0"/>
                <a:cs typeface="Times New Roman" panose="02020603050405020304" pitchFamily="18" charset="0"/>
              </a:rPr>
              <a:t>First Normal Form (1NF)</a:t>
            </a:r>
          </a:p>
          <a:p>
            <a:r>
              <a:rPr lang="en-US" sz="2400" dirty="0">
                <a:latin typeface="Times New Roman" panose="02020603050405020304" pitchFamily="18" charset="0"/>
                <a:cs typeface="Times New Roman" panose="02020603050405020304" pitchFamily="18" charset="0"/>
              </a:rPr>
              <a:t>Second  Normal Form (2NF)</a:t>
            </a:r>
          </a:p>
          <a:p>
            <a:r>
              <a:rPr lang="en-US" sz="2400" dirty="0">
                <a:latin typeface="Times New Roman" panose="02020603050405020304" pitchFamily="18" charset="0"/>
                <a:cs typeface="Times New Roman" panose="02020603050405020304" pitchFamily="18" charset="0"/>
              </a:rPr>
              <a:t>Third  Normal Form (3NF)</a:t>
            </a:r>
          </a:p>
          <a:p>
            <a:r>
              <a:rPr lang="en-US" sz="2400" dirty="0">
                <a:latin typeface="Times New Roman" panose="02020603050405020304" pitchFamily="18" charset="0"/>
                <a:cs typeface="Times New Roman" panose="02020603050405020304" pitchFamily="18" charset="0"/>
              </a:rPr>
              <a:t>Boyce-</a:t>
            </a:r>
            <a:r>
              <a:rPr lang="en-US" sz="2400" dirty="0" err="1">
                <a:latin typeface="Times New Roman" panose="02020603050405020304" pitchFamily="18" charset="0"/>
                <a:cs typeface="Times New Roman" panose="02020603050405020304" pitchFamily="18" charset="0"/>
              </a:rPr>
              <a:t>Codd</a:t>
            </a:r>
            <a:r>
              <a:rPr lang="en-US" sz="2400" dirty="0">
                <a:latin typeface="Times New Roman" panose="02020603050405020304" pitchFamily="18" charset="0"/>
                <a:cs typeface="Times New Roman" panose="02020603050405020304" pitchFamily="18" charset="0"/>
              </a:rPr>
              <a:t> Normal Form </a:t>
            </a:r>
            <a:r>
              <a:rPr lang="en-US" sz="2400" dirty="0" smtClean="0">
                <a:latin typeface="Times New Roman" panose="02020603050405020304" pitchFamily="18" charset="0"/>
                <a:cs typeface="Times New Roman" panose="02020603050405020304" pitchFamily="18" charset="0"/>
              </a:rPr>
              <a:t>(BCNF</a:t>
            </a:r>
            <a:r>
              <a:rPr lang="en-US" sz="2400" dirty="0">
                <a:latin typeface="Times New Roman" panose="02020603050405020304" pitchFamily="18" charset="0"/>
                <a:cs typeface="Times New Roman" panose="02020603050405020304" pitchFamily="18" charset="0"/>
              </a:rPr>
              <a:t>)</a:t>
            </a:r>
          </a:p>
          <a:p>
            <a:pPr algn="just">
              <a:buFont typeface="Arial" pitchFamily="34" charset="0"/>
              <a:buChar char="•"/>
            </a:pPr>
            <a:endParaRPr lang="en-US" sz="1800" dirty="0">
              <a:latin typeface="Times New Roman" panose="02020603050405020304" pitchFamily="18" charset="0"/>
              <a:cs typeface="Times New Roman" panose="02020603050405020304" pitchFamily="18" charset="0"/>
            </a:endParaRPr>
          </a:p>
          <a:p>
            <a:pPr marL="0" indent="0">
              <a:buFont typeface="Wingdings" pitchFamily="2" charset="2"/>
              <a:buNone/>
            </a:pPr>
            <a:endParaRPr lang="en-US" sz="2400" dirty="0" smtClean="0">
              <a:latin typeface="Times New Roman" panose="02020603050405020304" pitchFamily="18" charset="0"/>
              <a:cs typeface="Times New Roman" panose="02020603050405020304" pitchFamily="18" charset="0"/>
            </a:endParaRPr>
          </a:p>
          <a:p>
            <a:pPr marL="0" indent="0">
              <a:buFont typeface="Wingdings" pitchFamily="2" charset="2"/>
              <a:buNone/>
            </a:pPr>
            <a:endParaRPr lang="en-US" sz="2400" dirty="0"/>
          </a:p>
        </p:txBody>
      </p:sp>
    </p:spTree>
    <p:extLst>
      <p:ext uri="{BB962C8B-B14F-4D97-AF65-F5344CB8AC3E}">
        <p14:creationId xmlns:p14="http://schemas.microsoft.com/office/powerpoint/2010/main" val="3852785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a:t>
            </a:r>
            <a:r>
              <a:rPr lang="en-US" baseline="30000" dirty="0" smtClean="0">
                <a:latin typeface="Times New Roman" panose="02020603050405020304" pitchFamily="18" charset="0"/>
                <a:cs typeface="Times New Roman" panose="02020603050405020304" pitchFamily="18" charset="0"/>
              </a:rPr>
              <a:t>st</a:t>
            </a:r>
            <a:r>
              <a:rPr lang="en-US" dirty="0" smtClean="0">
                <a:latin typeface="Times New Roman" panose="02020603050405020304" pitchFamily="18" charset="0"/>
                <a:cs typeface="Times New Roman" panose="02020603050405020304" pitchFamily="18" charset="0"/>
              </a:rPr>
              <a:t> Normal </a:t>
            </a:r>
            <a:r>
              <a:rPr lang="en-US" dirty="0">
                <a:latin typeface="Times New Roman" panose="02020603050405020304" pitchFamily="18" charset="0"/>
                <a:cs typeface="Times New Roman" panose="02020603050405020304" pitchFamily="18" charset="0"/>
              </a:rPr>
              <a:t>form</a:t>
            </a:r>
            <a:endParaRPr lang="en-US" dirty="0"/>
          </a:p>
        </p:txBody>
      </p:sp>
      <p:sp>
        <p:nvSpPr>
          <p:cNvPr id="3" name="Text Placeholder 2"/>
          <p:cNvSpPr>
            <a:spLocks noGrp="1"/>
          </p:cNvSpPr>
          <p:nvPr>
            <p:ph type="body" sz="quarter" idx="10"/>
          </p:nvPr>
        </p:nvSpPr>
        <p:spPr>
          <a:xfrm>
            <a:off x="403909" y="1465508"/>
            <a:ext cx="11392276" cy="1890499"/>
          </a:xfrm>
        </p:spPr>
        <p:txBody>
          <a:bodyPr/>
          <a:lstStyle/>
          <a:p>
            <a:r>
              <a:rPr lang="en-US" sz="2400" dirty="0">
                <a:latin typeface="Times New Roman" panose="02020603050405020304" pitchFamily="18" charset="0"/>
                <a:cs typeface="Times New Roman" panose="02020603050405020304" pitchFamily="18" charset="0"/>
              </a:rPr>
              <a:t>There are no repeating or duplicate fields.</a:t>
            </a:r>
          </a:p>
          <a:p>
            <a:r>
              <a:rPr lang="en-US" sz="2400" dirty="0">
                <a:latin typeface="Times New Roman" panose="02020603050405020304" pitchFamily="18" charset="0"/>
                <a:cs typeface="Times New Roman" panose="02020603050405020304" pitchFamily="18" charset="0"/>
              </a:rPr>
              <a:t>Each cell contains only a single value.</a:t>
            </a:r>
          </a:p>
          <a:p>
            <a:r>
              <a:rPr lang="en-US" sz="2400" dirty="0">
                <a:latin typeface="Times New Roman" panose="02020603050405020304" pitchFamily="18" charset="0"/>
                <a:cs typeface="Times New Roman" panose="02020603050405020304" pitchFamily="18" charset="0"/>
              </a:rPr>
              <a:t>Each record is unique</a:t>
            </a:r>
            <a:r>
              <a:rPr lang="en-US" sz="2400"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90860277"/>
              </p:ext>
            </p:extLst>
          </p:nvPr>
        </p:nvGraphicFramePr>
        <p:xfrm>
          <a:off x="613833" y="2971800"/>
          <a:ext cx="3759200" cy="2431168"/>
        </p:xfrm>
        <a:graphic>
          <a:graphicData uri="http://schemas.openxmlformats.org/drawingml/2006/table">
            <a:tbl>
              <a:tblPr>
                <a:tableStyleId>{5940675A-B579-460E-94D1-54222C63F5DA}</a:tableStyleId>
              </a:tblPr>
              <a:tblGrid>
                <a:gridCol w="921343"/>
                <a:gridCol w="815509"/>
                <a:gridCol w="815509"/>
                <a:gridCol w="1206839"/>
              </a:tblGrid>
              <a:tr h="424718">
                <a:tc>
                  <a:txBody>
                    <a:bodyPr/>
                    <a:lstStyle/>
                    <a:p>
                      <a:r>
                        <a:rPr lang="en-US" sz="1100" dirty="0" err="1" smtClean="0">
                          <a:latin typeface="Times New Roman" panose="02020603050405020304" pitchFamily="18" charset="0"/>
                          <a:cs typeface="Times New Roman" panose="02020603050405020304" pitchFamily="18" charset="0"/>
                        </a:rPr>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err="1" smtClean="0">
                          <a:latin typeface="Times New Roman" panose="02020603050405020304" pitchFamily="18" charset="0"/>
                          <a:cs typeface="Times New Roman" panose="02020603050405020304" pitchFamily="18" charset="0"/>
                        </a:rPr>
                        <a:t>Student_Name</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Address</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Subject</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792480">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Alaiedon</a:t>
                      </a:r>
                      <a:r>
                        <a:rPr lang="en-US" sz="1100" dirty="0" smtClean="0">
                          <a:latin typeface="Times New Roman" panose="02020603050405020304" pitchFamily="18" charset="0"/>
                          <a:cs typeface="Times New Roman" panose="02020603050405020304" pitchFamily="18" charset="0"/>
                        </a:rPr>
                        <a:t> township</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Mathematics, Physics</a:t>
                      </a:r>
                      <a:endParaRPr lang="en-US" sz="1100" dirty="0">
                        <a:latin typeface="Times New Roman" panose="02020603050405020304" pitchFamily="18" charset="0"/>
                        <a:cs typeface="Times New Roman" panose="02020603050405020304" pitchFamily="18" charset="0"/>
                      </a:endParaRPr>
                    </a:p>
                  </a:txBody>
                  <a:tcPr marL="121920" marR="121920"/>
                </a:tc>
              </a:tr>
              <a:tr h="424718">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Allen</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Fraser township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 physics</a:t>
                      </a:r>
                      <a:endParaRPr lang="en-US" sz="1100" dirty="0">
                        <a:latin typeface="Times New Roman" panose="02020603050405020304" pitchFamily="18" charset="0"/>
                        <a:cs typeface="Times New Roman" panose="02020603050405020304" pitchFamily="18" charset="0"/>
                      </a:endParaRPr>
                    </a:p>
                  </a:txBody>
                  <a:tcPr marL="121920" marR="121920"/>
                </a:tc>
              </a:tr>
              <a:tr h="424718">
                <a:tc>
                  <a:txBody>
                    <a:bodyPr/>
                    <a:lstStyle/>
                    <a:p>
                      <a:r>
                        <a:rPr lang="en-US" sz="1100" dirty="0" smtClean="0">
                          <a:latin typeface="Times New Roman" panose="02020603050405020304" pitchFamily="18" charset="0"/>
                          <a:cs typeface="Times New Roman" panose="02020603050405020304" pitchFamily="18" charset="0"/>
                        </a:rPr>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Chris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Clinton</a:t>
                      </a:r>
                      <a:r>
                        <a:rPr lang="en-US" sz="1100" baseline="0" dirty="0" smtClean="0">
                          <a:solidFill>
                            <a:schemeClr val="tx1"/>
                          </a:solidFill>
                          <a:latin typeface="Times New Roman" panose="02020603050405020304" pitchFamily="18" charset="0"/>
                          <a:cs typeface="Times New Roman" panose="02020603050405020304" pitchFamily="18" charset="0"/>
                        </a:rPr>
                        <a:t> township</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a:t>
                      </a:r>
                      <a:endParaRPr lang="en-US" sz="1100" dirty="0">
                        <a:latin typeface="Times New Roman" panose="02020603050405020304" pitchFamily="18" charset="0"/>
                        <a:cs typeface="Times New Roman" panose="02020603050405020304" pitchFamily="18" charset="0"/>
                      </a:endParaRPr>
                    </a:p>
                  </a:txBody>
                  <a:tcPr marL="121920" marR="121920"/>
                </a:tc>
              </a:tr>
              <a:tr h="358528">
                <a:tc>
                  <a:txBody>
                    <a:bodyPr/>
                    <a:lstStyle/>
                    <a:p>
                      <a:r>
                        <a:rPr lang="en-US" sz="1100" dirty="0" smtClean="0">
                          <a:latin typeface="Times New Roman" panose="02020603050405020304" pitchFamily="18" charset="0"/>
                          <a:cs typeface="Times New Roman" panose="02020603050405020304" pitchFamily="18" charset="0"/>
                        </a:rPr>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Pattay</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Troy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 </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sp>
        <p:nvSpPr>
          <p:cNvPr id="5" name="TextBox 4"/>
          <p:cNvSpPr txBox="1"/>
          <p:nvPr/>
        </p:nvSpPr>
        <p:spPr>
          <a:xfrm>
            <a:off x="609600" y="2610207"/>
            <a:ext cx="1338123" cy="369332"/>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Student</a:t>
            </a:r>
            <a:r>
              <a:rPr lang="en-US" dirty="0" smtClean="0"/>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73034758"/>
              </p:ext>
            </p:extLst>
          </p:nvPr>
        </p:nvGraphicFramePr>
        <p:xfrm>
          <a:off x="7010400" y="2667000"/>
          <a:ext cx="4775200" cy="3033486"/>
        </p:xfrm>
        <a:graphic>
          <a:graphicData uri="http://schemas.openxmlformats.org/drawingml/2006/table">
            <a:tbl>
              <a:tblPr>
                <a:tableStyleId>{5940675A-B579-460E-94D1-54222C63F5DA}</a:tableStyleId>
              </a:tblPr>
              <a:tblGrid>
                <a:gridCol w="1193800"/>
                <a:gridCol w="1193800"/>
                <a:gridCol w="1193800"/>
                <a:gridCol w="1193800"/>
              </a:tblGrid>
              <a:tr h="330926">
                <a:tc>
                  <a:txBody>
                    <a:bodyPr/>
                    <a:lstStyle/>
                    <a:p>
                      <a:r>
                        <a:rPr lang="en-US" sz="1100" dirty="0" err="1" smtClean="0">
                          <a:latin typeface="Times New Roman" panose="02020603050405020304" pitchFamily="18" charset="0"/>
                          <a:cs typeface="Times New Roman" panose="02020603050405020304" pitchFamily="18" charset="0"/>
                        </a:rPr>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err="1" smtClean="0">
                          <a:latin typeface="Times New Roman" panose="02020603050405020304" pitchFamily="18" charset="0"/>
                          <a:cs typeface="Times New Roman" panose="02020603050405020304" pitchFamily="18" charset="0"/>
                        </a:rPr>
                        <a:t>Student_Name</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Address</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Subject</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386080">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Alaiedon</a:t>
                      </a:r>
                      <a:r>
                        <a:rPr lang="en-US" sz="1100" dirty="0" smtClean="0">
                          <a:latin typeface="Times New Roman" panose="02020603050405020304" pitchFamily="18" charset="0"/>
                          <a:cs typeface="Times New Roman" panose="02020603050405020304" pitchFamily="18" charset="0"/>
                        </a:rPr>
                        <a:t> township</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mathematics</a:t>
                      </a:r>
                      <a:endParaRPr lang="en-US" sz="1100" dirty="0">
                        <a:latin typeface="Times New Roman" panose="02020603050405020304" pitchFamily="18" charset="0"/>
                        <a:cs typeface="Times New Roman" panose="02020603050405020304" pitchFamily="18" charset="0"/>
                      </a:endParaRPr>
                    </a:p>
                  </a:txBody>
                  <a:tcPr marL="121920" marR="121920"/>
                </a:tc>
              </a:tr>
              <a:tr h="537754">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latin typeface="Times New Roman" panose="02020603050405020304" pitchFamily="18" charset="0"/>
                          <a:cs typeface="Times New Roman" panose="02020603050405020304" pitchFamily="18" charset="0"/>
                        </a:rPr>
                        <a:t>Alaiedon</a:t>
                      </a:r>
                      <a:r>
                        <a:rPr lang="en-US" sz="1100" dirty="0" smtClean="0">
                          <a:latin typeface="Times New Roman" panose="02020603050405020304" pitchFamily="18" charset="0"/>
                          <a:cs typeface="Times New Roman" panose="02020603050405020304" pitchFamily="18" charset="0"/>
                        </a:rPr>
                        <a:t> township</a:t>
                      </a:r>
                    </a:p>
                    <a:p>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 </a:t>
                      </a:r>
                      <a:endParaRPr lang="en-US" sz="1100" dirty="0">
                        <a:latin typeface="Times New Roman" panose="02020603050405020304" pitchFamily="18" charset="0"/>
                        <a:cs typeface="Times New Roman" panose="02020603050405020304" pitchFamily="18" charset="0"/>
                      </a:endParaRPr>
                    </a:p>
                  </a:txBody>
                  <a:tcPr marL="121920" marR="121920"/>
                </a:tc>
              </a:tr>
              <a:tr h="386080">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Allen</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Fraser township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a:t>
                      </a:r>
                      <a:endParaRPr lang="en-US" sz="1100" dirty="0">
                        <a:latin typeface="Times New Roman" panose="02020603050405020304" pitchFamily="18" charset="0"/>
                        <a:cs typeface="Times New Roman" panose="02020603050405020304" pitchFamily="18" charset="0"/>
                      </a:endParaRPr>
                    </a:p>
                  </a:txBody>
                  <a:tcPr marL="121920" marR="121920"/>
                </a:tc>
              </a:tr>
              <a:tr h="537754">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Allen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Fraser township </a:t>
                      </a:r>
                    </a:p>
                    <a:p>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 </a:t>
                      </a:r>
                      <a:endParaRPr lang="en-US" sz="1100" dirty="0">
                        <a:latin typeface="Times New Roman" panose="02020603050405020304" pitchFamily="18" charset="0"/>
                        <a:cs typeface="Times New Roman" panose="02020603050405020304" pitchFamily="18" charset="0"/>
                      </a:endParaRPr>
                    </a:p>
                  </a:txBody>
                  <a:tcPr marL="121920" marR="121920"/>
                </a:tc>
              </a:tr>
              <a:tr h="386080">
                <a:tc>
                  <a:txBody>
                    <a:bodyPr/>
                    <a:lstStyle/>
                    <a:p>
                      <a:r>
                        <a:rPr lang="en-US" sz="1100" dirty="0" smtClean="0">
                          <a:latin typeface="Times New Roman" panose="02020603050405020304" pitchFamily="18" charset="0"/>
                          <a:cs typeface="Times New Roman" panose="02020603050405020304" pitchFamily="18" charset="0"/>
                        </a:rPr>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Chris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Clinton</a:t>
                      </a:r>
                      <a:r>
                        <a:rPr lang="en-US" sz="1100" baseline="0" dirty="0" smtClean="0">
                          <a:solidFill>
                            <a:schemeClr val="tx1"/>
                          </a:solidFill>
                          <a:latin typeface="Times New Roman" panose="02020603050405020304" pitchFamily="18" charset="0"/>
                          <a:cs typeface="Times New Roman" panose="02020603050405020304" pitchFamily="18" charset="0"/>
                        </a:rPr>
                        <a:t> township</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a:t>
                      </a:r>
                      <a:endParaRPr lang="en-US" sz="1100" dirty="0">
                        <a:latin typeface="Times New Roman" panose="02020603050405020304" pitchFamily="18" charset="0"/>
                        <a:cs typeface="Times New Roman" panose="02020603050405020304" pitchFamily="18" charset="0"/>
                      </a:endParaRPr>
                    </a:p>
                  </a:txBody>
                  <a:tcPr marL="121920" marR="121920"/>
                </a:tc>
              </a:tr>
              <a:tr h="330926">
                <a:tc>
                  <a:txBody>
                    <a:bodyPr/>
                    <a:lstStyle/>
                    <a:p>
                      <a:r>
                        <a:rPr lang="en-US" sz="1100" dirty="0" smtClean="0">
                          <a:latin typeface="Times New Roman" panose="02020603050405020304" pitchFamily="18" charset="0"/>
                          <a:cs typeface="Times New Roman" panose="02020603050405020304" pitchFamily="18" charset="0"/>
                        </a:rPr>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Pattay</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Troy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a:t>
                      </a:r>
                      <a:r>
                        <a:rPr lang="en-US" sz="1100" baseline="0" dirty="0" smtClean="0">
                          <a:latin typeface="Times New Roman" panose="02020603050405020304" pitchFamily="18" charset="0"/>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sp>
        <p:nvSpPr>
          <p:cNvPr id="7" name="Right Arrow 6"/>
          <p:cNvSpPr/>
          <p:nvPr/>
        </p:nvSpPr>
        <p:spPr>
          <a:xfrm>
            <a:off x="4572000" y="3733800"/>
            <a:ext cx="2032000" cy="838200"/>
          </a:xfrm>
          <a:prstGeom prst="rightArrow">
            <a:avLst/>
          </a:prstGeom>
          <a:ln>
            <a:solidFill>
              <a:srgbClr val="0E0D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010400" y="2327712"/>
            <a:ext cx="1828800" cy="307777"/>
          </a:xfrm>
          <a:prstGeom prst="rect">
            <a:avLst/>
          </a:prstGeom>
          <a:noFill/>
        </p:spPr>
        <p:txBody>
          <a:bodyPr wrap="square" rtlCol="0">
            <a:spAutoFit/>
          </a:bodyPr>
          <a:lstStyle/>
          <a:p>
            <a:r>
              <a:rPr lang="en-US" sz="1400" dirty="0" smtClean="0">
                <a:solidFill>
                  <a:schemeClr val="tx2">
                    <a:lumMod val="50000"/>
                  </a:schemeClr>
                </a:solidFill>
                <a:latin typeface="Times New Roman" panose="02020603050405020304" pitchFamily="18" charset="0"/>
                <a:cs typeface="Times New Roman" panose="02020603050405020304" pitchFamily="18" charset="0"/>
              </a:rPr>
              <a:t>Student</a:t>
            </a:r>
            <a:r>
              <a:rPr lang="en-US" sz="1400" dirty="0" smtClean="0">
                <a:solidFill>
                  <a:schemeClr val="tx2">
                    <a:lumMod val="50000"/>
                  </a:schemeClr>
                </a:solidFill>
              </a:rPr>
              <a:t> </a:t>
            </a:r>
          </a:p>
        </p:txBody>
      </p:sp>
    </p:spTree>
    <p:extLst>
      <p:ext uri="{BB962C8B-B14F-4D97-AF65-F5344CB8AC3E}">
        <p14:creationId xmlns:p14="http://schemas.microsoft.com/office/powerpoint/2010/main" val="28246933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2</a:t>
            </a:r>
            <a:r>
              <a:rPr lang="en-US" baseline="30000" dirty="0" smtClean="0">
                <a:latin typeface="Times New Roman" panose="02020603050405020304" pitchFamily="18" charset="0"/>
                <a:cs typeface="Times New Roman" panose="02020603050405020304" pitchFamily="18" charset="0"/>
              </a:rPr>
              <a:t>nd</a:t>
            </a:r>
            <a:r>
              <a:rPr lang="en-US" dirty="0" smtClean="0">
                <a:latin typeface="Times New Roman" panose="02020603050405020304" pitchFamily="18" charset="0"/>
                <a:cs typeface="Times New Roman" panose="02020603050405020304" pitchFamily="18" charset="0"/>
              </a:rPr>
              <a:t> Normal </a:t>
            </a:r>
            <a:r>
              <a:rPr lang="en-US" dirty="0">
                <a:latin typeface="Times New Roman" panose="02020603050405020304" pitchFamily="18" charset="0"/>
                <a:cs typeface="Times New Roman" panose="02020603050405020304" pitchFamily="18" charset="0"/>
              </a:rPr>
              <a:t>Form</a:t>
            </a:r>
          </a:p>
        </p:txBody>
      </p:sp>
      <p:sp>
        <p:nvSpPr>
          <p:cNvPr id="3" name="Text Placeholder 2"/>
          <p:cNvSpPr>
            <a:spLocks noGrp="1"/>
          </p:cNvSpPr>
          <p:nvPr>
            <p:ph type="body" sz="quarter" idx="10"/>
          </p:nvPr>
        </p:nvSpPr>
        <p:spPr>
          <a:xfrm>
            <a:off x="403909" y="1465508"/>
            <a:ext cx="11392276" cy="1724300"/>
          </a:xfrm>
        </p:spPr>
        <p:txBody>
          <a:bodyPr/>
          <a:lstStyle/>
          <a:p>
            <a:r>
              <a:rPr lang="en-US" sz="2400" dirty="0">
                <a:latin typeface="Times New Roman" panose="02020603050405020304" pitchFamily="18" charset="0"/>
                <a:cs typeface="Times New Roman" panose="02020603050405020304" pitchFamily="18" charset="0"/>
              </a:rPr>
              <a:t>A table is said to be in 2NF if both the following conditions hold:</a:t>
            </a:r>
          </a:p>
          <a:p>
            <a:r>
              <a:rPr lang="en-US" sz="2400" dirty="0">
                <a:latin typeface="Times New Roman" panose="02020603050405020304" pitchFamily="18" charset="0"/>
                <a:cs typeface="Times New Roman" panose="02020603050405020304" pitchFamily="18" charset="0"/>
              </a:rPr>
              <a:t>Table is in 1NF (First normal form)</a:t>
            </a:r>
          </a:p>
          <a:p>
            <a:r>
              <a:rPr lang="en-US" sz="2400" dirty="0">
                <a:latin typeface="Times New Roman" panose="02020603050405020304" pitchFamily="18" charset="0"/>
                <a:cs typeface="Times New Roman" panose="02020603050405020304" pitchFamily="18" charset="0"/>
              </a:rPr>
              <a:t>No non-prime attribute is dependent on the proper subset of any candidate key of table.</a:t>
            </a:r>
          </a:p>
          <a:p>
            <a:r>
              <a:rPr lang="en-US" sz="2400" dirty="0">
                <a:latin typeface="Times New Roman" panose="02020603050405020304" pitchFamily="18" charset="0"/>
                <a:cs typeface="Times New Roman" panose="02020603050405020304" pitchFamily="18" charset="0"/>
              </a:rPr>
              <a:t>An attribute that is not part of any candidate key is known as non-prime attribute.</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0325452"/>
              </p:ext>
            </p:extLst>
          </p:nvPr>
        </p:nvGraphicFramePr>
        <p:xfrm>
          <a:off x="1295467" y="4005064"/>
          <a:ext cx="3581400" cy="1901372"/>
        </p:xfrm>
        <a:graphic>
          <a:graphicData uri="http://schemas.openxmlformats.org/drawingml/2006/table">
            <a:tbl>
              <a:tblPr>
                <a:tableStyleId>{5940675A-B579-460E-94D1-54222C63F5DA}</a:tableStyleId>
              </a:tblPr>
              <a:tblGrid>
                <a:gridCol w="1193800"/>
                <a:gridCol w="1193800"/>
                <a:gridCol w="1193800"/>
              </a:tblGrid>
              <a:tr h="330926">
                <a:tc>
                  <a:txBody>
                    <a:bodyPr/>
                    <a:lstStyle/>
                    <a:p>
                      <a:r>
                        <a:rPr lang="en-US" sz="1100" dirty="0" err="1" smtClean="0">
                          <a:latin typeface="Times New Roman" panose="02020603050405020304" pitchFamily="18" charset="0"/>
                          <a:cs typeface="Times New Roman" panose="02020603050405020304" pitchFamily="18" charset="0"/>
                        </a:rPr>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err="1" smtClean="0">
                          <a:latin typeface="Times New Roman" panose="02020603050405020304" pitchFamily="18" charset="0"/>
                          <a:cs typeface="Times New Roman" panose="02020603050405020304" pitchFamily="18" charset="0"/>
                        </a:rPr>
                        <a:t>Student_Name</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Address</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386080">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Alaiedon</a:t>
                      </a:r>
                      <a:r>
                        <a:rPr lang="en-US" sz="1100" dirty="0" smtClean="0">
                          <a:latin typeface="Times New Roman" panose="02020603050405020304" pitchFamily="18" charset="0"/>
                          <a:cs typeface="Times New Roman" panose="02020603050405020304" pitchFamily="18" charset="0"/>
                        </a:rPr>
                        <a:t> township</a:t>
                      </a:r>
                      <a:endParaRPr lang="en-US" sz="1100" dirty="0">
                        <a:latin typeface="Times New Roman" panose="02020603050405020304" pitchFamily="18" charset="0"/>
                        <a:cs typeface="Times New Roman" panose="02020603050405020304" pitchFamily="18" charset="0"/>
                      </a:endParaRPr>
                    </a:p>
                  </a:txBody>
                  <a:tcPr marL="121920" marR="121920"/>
                </a:tc>
              </a:tr>
              <a:tr h="386080">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Allen</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Fraser township </a:t>
                      </a:r>
                      <a:endParaRPr lang="en-US" sz="1100" dirty="0">
                        <a:latin typeface="Times New Roman" panose="02020603050405020304" pitchFamily="18" charset="0"/>
                        <a:cs typeface="Times New Roman" panose="02020603050405020304" pitchFamily="18" charset="0"/>
                      </a:endParaRPr>
                    </a:p>
                  </a:txBody>
                  <a:tcPr marL="121920" marR="121920"/>
                </a:tc>
              </a:tr>
              <a:tr h="386080">
                <a:tc>
                  <a:txBody>
                    <a:bodyPr/>
                    <a:lstStyle/>
                    <a:p>
                      <a:r>
                        <a:rPr lang="en-US" sz="1100" dirty="0" smtClean="0">
                          <a:latin typeface="Times New Roman" panose="02020603050405020304" pitchFamily="18" charset="0"/>
                          <a:cs typeface="Times New Roman" panose="02020603050405020304" pitchFamily="18" charset="0"/>
                        </a:rPr>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Chris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Clinton</a:t>
                      </a:r>
                      <a:r>
                        <a:rPr lang="en-US" sz="1100" baseline="0" dirty="0" smtClean="0">
                          <a:solidFill>
                            <a:schemeClr val="tx1"/>
                          </a:solidFill>
                          <a:latin typeface="Times New Roman" panose="02020603050405020304" pitchFamily="18" charset="0"/>
                          <a:cs typeface="Times New Roman" panose="02020603050405020304" pitchFamily="18" charset="0"/>
                        </a:rPr>
                        <a:t> township</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r>
              <a:tr h="330926">
                <a:tc>
                  <a:txBody>
                    <a:bodyPr/>
                    <a:lstStyle/>
                    <a:p>
                      <a:r>
                        <a:rPr lang="en-US" sz="1100" dirty="0" smtClean="0">
                          <a:latin typeface="Times New Roman" panose="02020603050405020304" pitchFamily="18" charset="0"/>
                          <a:cs typeface="Times New Roman" panose="02020603050405020304" pitchFamily="18" charset="0"/>
                        </a:rPr>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Pattay</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Troy </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85907174"/>
              </p:ext>
            </p:extLst>
          </p:nvPr>
        </p:nvGraphicFramePr>
        <p:xfrm>
          <a:off x="7440149" y="3717033"/>
          <a:ext cx="2438400" cy="2595153"/>
        </p:xfrm>
        <a:graphic>
          <a:graphicData uri="http://schemas.openxmlformats.org/drawingml/2006/table">
            <a:tbl>
              <a:tblPr>
                <a:tableStyleId>{5940675A-B579-460E-94D1-54222C63F5DA}</a:tableStyleId>
              </a:tblPr>
              <a:tblGrid>
                <a:gridCol w="1219200"/>
                <a:gridCol w="1219200"/>
              </a:tblGrid>
              <a:tr h="318945">
                <a:tc>
                  <a:txBody>
                    <a:bodyPr/>
                    <a:lstStyle/>
                    <a:p>
                      <a:r>
                        <a:rPr lang="en-US" sz="1100" dirty="0" err="1" smtClean="0">
                          <a:latin typeface="Times New Roman" panose="02020603050405020304" pitchFamily="18" charset="0"/>
                          <a:cs typeface="Times New Roman" panose="02020603050405020304" pitchFamily="18" charset="0"/>
                        </a:rPr>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Subject</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318945">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mathematics</a:t>
                      </a:r>
                      <a:endParaRPr lang="en-US" sz="1100" dirty="0">
                        <a:latin typeface="Times New Roman" panose="02020603050405020304" pitchFamily="18" charset="0"/>
                        <a:cs typeface="Times New Roman" panose="02020603050405020304" pitchFamily="18" charset="0"/>
                      </a:endParaRPr>
                    </a:p>
                  </a:txBody>
                  <a:tcPr marL="121920" marR="121920"/>
                </a:tc>
              </a:tr>
              <a:tr h="444246">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 </a:t>
                      </a:r>
                      <a:endParaRPr lang="en-US" sz="1100" dirty="0">
                        <a:latin typeface="Times New Roman" panose="02020603050405020304" pitchFamily="18" charset="0"/>
                        <a:cs typeface="Times New Roman" panose="02020603050405020304" pitchFamily="18" charset="0"/>
                      </a:endParaRPr>
                    </a:p>
                  </a:txBody>
                  <a:tcPr marL="121920" marR="121920"/>
                </a:tc>
              </a:tr>
              <a:tr h="318945">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a:t>
                      </a:r>
                      <a:endParaRPr lang="en-US" sz="1100" dirty="0">
                        <a:latin typeface="Times New Roman" panose="02020603050405020304" pitchFamily="18" charset="0"/>
                        <a:cs typeface="Times New Roman" panose="02020603050405020304" pitchFamily="18" charset="0"/>
                      </a:endParaRPr>
                    </a:p>
                  </a:txBody>
                  <a:tcPr marL="121920" marR="121920"/>
                </a:tc>
              </a:tr>
              <a:tr h="444246">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 </a:t>
                      </a:r>
                      <a:endParaRPr lang="en-US" sz="1100" dirty="0">
                        <a:latin typeface="Times New Roman" panose="02020603050405020304" pitchFamily="18" charset="0"/>
                        <a:cs typeface="Times New Roman" panose="02020603050405020304" pitchFamily="18" charset="0"/>
                      </a:endParaRPr>
                    </a:p>
                  </a:txBody>
                  <a:tcPr marL="121920" marR="121920"/>
                </a:tc>
              </a:tr>
              <a:tr h="318945">
                <a:tc>
                  <a:txBody>
                    <a:bodyPr/>
                    <a:lstStyle/>
                    <a:p>
                      <a:r>
                        <a:rPr lang="en-US" sz="1100" dirty="0" smtClean="0">
                          <a:latin typeface="Times New Roman" panose="02020603050405020304" pitchFamily="18" charset="0"/>
                          <a:cs typeface="Times New Roman" panose="02020603050405020304" pitchFamily="18" charset="0"/>
                        </a:rPr>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chemistry</a:t>
                      </a:r>
                      <a:endParaRPr lang="en-US" sz="1100" dirty="0">
                        <a:latin typeface="Times New Roman" panose="02020603050405020304" pitchFamily="18" charset="0"/>
                        <a:cs typeface="Times New Roman" panose="02020603050405020304" pitchFamily="18" charset="0"/>
                      </a:endParaRPr>
                    </a:p>
                  </a:txBody>
                  <a:tcPr marL="121920" marR="121920"/>
                </a:tc>
              </a:tr>
              <a:tr h="430881">
                <a:tc>
                  <a:txBody>
                    <a:bodyPr/>
                    <a:lstStyle/>
                    <a:p>
                      <a:r>
                        <a:rPr lang="en-US" sz="1100" dirty="0" smtClean="0">
                          <a:latin typeface="Times New Roman" panose="02020603050405020304" pitchFamily="18" charset="0"/>
                          <a:cs typeface="Times New Roman" panose="02020603050405020304" pitchFamily="18" charset="0"/>
                        </a:rPr>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Physics</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sp>
        <p:nvSpPr>
          <p:cNvPr id="6" name="TextBox 5"/>
          <p:cNvSpPr txBox="1"/>
          <p:nvPr/>
        </p:nvSpPr>
        <p:spPr>
          <a:xfrm>
            <a:off x="2255573" y="3573016"/>
            <a:ext cx="1524000" cy="3810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Student </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920203" y="3284984"/>
            <a:ext cx="13208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Subject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9067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Normal </a:t>
            </a:r>
            <a:r>
              <a:rPr lang="en-US" dirty="0">
                <a:latin typeface="Times New Roman" pitchFamily="18" charset="0"/>
                <a:cs typeface="Times New Roman" pitchFamily="18" charset="0"/>
              </a:rPr>
              <a:t>Form</a:t>
            </a:r>
          </a:p>
        </p:txBody>
      </p:sp>
      <p:sp>
        <p:nvSpPr>
          <p:cNvPr id="3" name="Text Placeholder 2"/>
          <p:cNvSpPr>
            <a:spLocks noGrp="1"/>
          </p:cNvSpPr>
          <p:nvPr>
            <p:ph type="body" sz="quarter" idx="10"/>
          </p:nvPr>
        </p:nvSpPr>
        <p:spPr>
          <a:xfrm>
            <a:off x="501462" y="1471505"/>
            <a:ext cx="11392276" cy="1225702"/>
          </a:xfrm>
        </p:spPr>
        <p:txBody>
          <a:bodyPr/>
          <a:lstStyle/>
          <a:p>
            <a:r>
              <a:rPr lang="en-US" sz="2000" dirty="0">
                <a:latin typeface="Times New Roman" panose="02020603050405020304" pitchFamily="18" charset="0"/>
                <a:cs typeface="Times New Roman" panose="02020603050405020304" pitchFamily="18" charset="0"/>
              </a:rPr>
              <a:t>It should meet all the requirements of both 1NF and 2NF</a:t>
            </a:r>
          </a:p>
          <a:p>
            <a:r>
              <a:rPr lang="en-US" sz="2000" dirty="0">
                <a:latin typeface="Times New Roman" panose="02020603050405020304" pitchFamily="18" charset="0"/>
                <a:cs typeface="Times New Roman" panose="02020603050405020304" pitchFamily="18" charset="0"/>
              </a:rPr>
              <a:t>If there is any columns which are not related to primary key, then remove them and put it in a separate table, relate both the table by means of foreign key i.e.; there should not be any transitive dependency. </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53783903"/>
              </p:ext>
            </p:extLst>
          </p:nvPr>
        </p:nvGraphicFramePr>
        <p:xfrm>
          <a:off x="508000" y="3048000"/>
          <a:ext cx="4572000" cy="3200400"/>
        </p:xfrm>
        <a:graphic>
          <a:graphicData uri="http://schemas.openxmlformats.org/drawingml/2006/table">
            <a:tbl>
              <a:tblPr firstRow="1" bandRow="1">
                <a:tableStyleId>{5940675A-B579-460E-94D1-54222C63F5DA}</a:tableStyleId>
              </a:tblPr>
              <a:tblGrid>
                <a:gridCol w="914400"/>
                <a:gridCol w="914400"/>
                <a:gridCol w="914400"/>
                <a:gridCol w="914400"/>
                <a:gridCol w="914400"/>
              </a:tblGrid>
              <a:tr h="604037">
                <a:tc>
                  <a:txBody>
                    <a:bodyPr/>
                    <a:lstStyle/>
                    <a:p>
                      <a:r>
                        <a:rPr lang="en-US" sz="1100" dirty="0" err="1" smtClean="0"/>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err="1" smtClean="0"/>
                        <a:t>Student_Name</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t>Zip</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t>Street </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t>City </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774406">
                <a:tc>
                  <a:txBody>
                    <a:bodyPr/>
                    <a:lstStyle/>
                    <a:p>
                      <a:r>
                        <a:rPr lang="en-US" sz="1100" dirty="0" smtClean="0"/>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48035</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t>Alaiedon</a:t>
                      </a:r>
                      <a:r>
                        <a:rPr lang="en-US" sz="1100" baseline="0" dirty="0" smtClean="0"/>
                        <a:t> village Drive</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t>Alaiedon</a:t>
                      </a:r>
                      <a:r>
                        <a:rPr lang="en-US" sz="1100" dirty="0" smtClean="0"/>
                        <a:t> township</a:t>
                      </a:r>
                      <a:endParaRPr lang="en-US" sz="1100" dirty="0">
                        <a:latin typeface="Times New Roman" panose="02020603050405020304" pitchFamily="18" charset="0"/>
                        <a:cs typeface="Times New Roman" panose="02020603050405020304" pitchFamily="18" charset="0"/>
                      </a:endParaRPr>
                    </a:p>
                  </a:txBody>
                  <a:tcPr marL="121920" marR="121920"/>
                </a:tc>
              </a:tr>
              <a:tr h="607319">
                <a:tc>
                  <a:txBody>
                    <a:bodyPr/>
                    <a:lstStyle/>
                    <a:p>
                      <a:r>
                        <a:rPr lang="en-US" sz="1100" dirty="0" smtClean="0"/>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Allen</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48036</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Fraser village</a:t>
                      </a:r>
                      <a:r>
                        <a:rPr lang="en-US" sz="1100" baseline="0" dirty="0" smtClean="0"/>
                        <a:t> Drive</a:t>
                      </a:r>
                      <a:r>
                        <a:rPr lang="en-US" sz="1100" dirty="0" smtClean="0"/>
                        <a:t>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Fraser township </a:t>
                      </a:r>
                      <a:endParaRPr lang="en-US" sz="1100" dirty="0">
                        <a:latin typeface="Times New Roman" panose="02020603050405020304" pitchFamily="18" charset="0"/>
                        <a:cs typeface="Times New Roman" panose="02020603050405020304" pitchFamily="18" charset="0"/>
                      </a:endParaRPr>
                    </a:p>
                  </a:txBody>
                  <a:tcPr marL="121920" marR="121920"/>
                </a:tc>
              </a:tr>
              <a:tr h="607319">
                <a:tc>
                  <a:txBody>
                    <a:bodyPr/>
                    <a:lstStyle/>
                    <a:p>
                      <a:r>
                        <a:rPr lang="en-US" sz="1100" dirty="0" smtClean="0"/>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Chris</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48038</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Clinton</a:t>
                      </a:r>
                      <a:r>
                        <a:rPr lang="en-US" sz="1100" baseline="0" dirty="0" smtClean="0"/>
                        <a:t> village Drive</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Clinton</a:t>
                      </a:r>
                      <a:r>
                        <a:rPr lang="en-US" sz="1100" baseline="0" dirty="0" smtClean="0"/>
                        <a:t> township</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r>
              <a:tr h="607319">
                <a:tc>
                  <a:txBody>
                    <a:bodyPr/>
                    <a:lstStyle/>
                    <a:p>
                      <a:r>
                        <a:rPr lang="en-US" sz="1100" dirty="0" smtClean="0"/>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Patty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48039</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Troy village Drive</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t>Troy </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55550832"/>
              </p:ext>
            </p:extLst>
          </p:nvPr>
        </p:nvGraphicFramePr>
        <p:xfrm>
          <a:off x="6197600" y="3200401"/>
          <a:ext cx="2661921" cy="2819399"/>
        </p:xfrm>
        <a:graphic>
          <a:graphicData uri="http://schemas.openxmlformats.org/drawingml/2006/table">
            <a:tbl>
              <a:tblPr firstRow="1" bandRow="1">
                <a:tableStyleId>{5940675A-B579-460E-94D1-54222C63F5DA}</a:tableStyleId>
              </a:tblPr>
              <a:tblGrid>
                <a:gridCol w="887307"/>
                <a:gridCol w="887307"/>
                <a:gridCol w="887307"/>
              </a:tblGrid>
              <a:tr h="429039">
                <a:tc>
                  <a:txBody>
                    <a:bodyPr/>
                    <a:lstStyle/>
                    <a:p>
                      <a:r>
                        <a:rPr lang="en-US" sz="1100" dirty="0" err="1" smtClean="0">
                          <a:latin typeface="Times New Roman" panose="02020603050405020304" pitchFamily="18" charset="0"/>
                          <a:cs typeface="Times New Roman" panose="02020603050405020304" pitchFamily="18" charset="0"/>
                        </a:rPr>
                        <a:t>Student_id</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err="1" smtClean="0">
                          <a:latin typeface="Times New Roman" panose="02020603050405020304" pitchFamily="18" charset="0"/>
                          <a:cs typeface="Times New Roman" panose="02020603050405020304" pitchFamily="18" charset="0"/>
                        </a:rPr>
                        <a:t>Student_Name</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Zip</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597590">
                <a:tc>
                  <a:txBody>
                    <a:bodyPr/>
                    <a:lstStyle/>
                    <a:p>
                      <a:r>
                        <a:rPr lang="en-US" sz="1100" dirty="0" smtClean="0">
                          <a:latin typeface="Times New Roman" panose="02020603050405020304" pitchFamily="18" charset="0"/>
                          <a:cs typeface="Times New Roman" panose="02020603050405020304" pitchFamily="18" charset="0"/>
                        </a:rPr>
                        <a:t>100</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Joseph</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48035</a:t>
                      </a:r>
                      <a:endParaRPr lang="en-US" sz="1100" dirty="0">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101</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Allen</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48036</a:t>
                      </a:r>
                      <a:endParaRPr lang="en-US" sz="1100" dirty="0">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102</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Chris</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48038</a:t>
                      </a:r>
                      <a:endParaRPr lang="en-US" sz="1100" dirty="0">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103</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Patty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48039</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9797058"/>
              </p:ext>
            </p:extLst>
          </p:nvPr>
        </p:nvGraphicFramePr>
        <p:xfrm>
          <a:off x="9245600" y="3124201"/>
          <a:ext cx="2540001" cy="2819399"/>
        </p:xfrm>
        <a:graphic>
          <a:graphicData uri="http://schemas.openxmlformats.org/drawingml/2006/table">
            <a:tbl>
              <a:tblPr firstRow="1" bandRow="1">
                <a:tableStyleId>{5940675A-B579-460E-94D1-54222C63F5DA}</a:tableStyleId>
              </a:tblPr>
              <a:tblGrid>
                <a:gridCol w="846667"/>
                <a:gridCol w="846667"/>
                <a:gridCol w="846667"/>
              </a:tblGrid>
              <a:tr h="429039">
                <a:tc>
                  <a:txBody>
                    <a:bodyPr/>
                    <a:lstStyle/>
                    <a:p>
                      <a:r>
                        <a:rPr lang="en-US" sz="1100" dirty="0" smtClean="0">
                          <a:latin typeface="Times New Roman" panose="02020603050405020304" pitchFamily="18" charset="0"/>
                          <a:cs typeface="Times New Roman" panose="02020603050405020304" pitchFamily="18" charset="0"/>
                        </a:rPr>
                        <a:t>Zip</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Street </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c>
                  <a:txBody>
                    <a:bodyPr/>
                    <a:lstStyle/>
                    <a:p>
                      <a:r>
                        <a:rPr lang="en-US" sz="1100" dirty="0" smtClean="0">
                          <a:latin typeface="Times New Roman" panose="02020603050405020304" pitchFamily="18" charset="0"/>
                          <a:cs typeface="Times New Roman" panose="02020603050405020304" pitchFamily="18" charset="0"/>
                        </a:rPr>
                        <a:t>City </a:t>
                      </a:r>
                      <a:endParaRPr lang="en-US" sz="1100" dirty="0">
                        <a:latin typeface="Times New Roman" panose="02020603050405020304" pitchFamily="18" charset="0"/>
                        <a:cs typeface="Times New Roman" panose="02020603050405020304" pitchFamily="18" charset="0"/>
                      </a:endParaRPr>
                    </a:p>
                  </a:txBody>
                  <a:tcPr marL="121920" marR="121920">
                    <a:solidFill>
                      <a:schemeClr val="bg2">
                        <a:lumMod val="40000"/>
                        <a:lumOff val="60000"/>
                      </a:schemeClr>
                    </a:solidFill>
                  </a:tcPr>
                </a:tc>
              </a:tr>
              <a:tr h="597590">
                <a:tc>
                  <a:txBody>
                    <a:bodyPr/>
                    <a:lstStyle/>
                    <a:p>
                      <a:r>
                        <a:rPr lang="en-US" sz="1100" dirty="0" smtClean="0">
                          <a:latin typeface="Times New Roman" panose="02020603050405020304" pitchFamily="18" charset="0"/>
                          <a:cs typeface="Times New Roman" panose="02020603050405020304" pitchFamily="18" charset="0"/>
                        </a:rPr>
                        <a:t>48035</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Alaiedon</a:t>
                      </a:r>
                      <a:r>
                        <a:rPr lang="en-US" sz="1100" baseline="0" dirty="0" smtClean="0">
                          <a:latin typeface="Times New Roman" panose="02020603050405020304" pitchFamily="18" charset="0"/>
                          <a:cs typeface="Times New Roman" panose="02020603050405020304" pitchFamily="18" charset="0"/>
                        </a:rPr>
                        <a:t> village Drive</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err="1" smtClean="0">
                          <a:latin typeface="Times New Roman" panose="02020603050405020304" pitchFamily="18" charset="0"/>
                          <a:cs typeface="Times New Roman" panose="02020603050405020304" pitchFamily="18" charset="0"/>
                        </a:rPr>
                        <a:t>Alaiedon</a:t>
                      </a:r>
                      <a:r>
                        <a:rPr lang="en-US" sz="1100" dirty="0" smtClean="0">
                          <a:latin typeface="Times New Roman" panose="02020603050405020304" pitchFamily="18" charset="0"/>
                          <a:cs typeface="Times New Roman" panose="02020603050405020304" pitchFamily="18" charset="0"/>
                        </a:rPr>
                        <a:t> township</a:t>
                      </a:r>
                      <a:endParaRPr lang="en-US" sz="1100" dirty="0">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48036</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Fraser village</a:t>
                      </a:r>
                      <a:r>
                        <a:rPr lang="en-US" sz="1100" baseline="0" dirty="0" smtClean="0">
                          <a:latin typeface="Times New Roman" panose="02020603050405020304" pitchFamily="18" charset="0"/>
                          <a:cs typeface="Times New Roman" panose="02020603050405020304" pitchFamily="18" charset="0"/>
                        </a:rPr>
                        <a:t> Drive</a:t>
                      </a:r>
                      <a:r>
                        <a:rPr lang="en-US" sz="1100" dirty="0" smtClean="0">
                          <a:latin typeface="Times New Roman" panose="02020603050405020304" pitchFamily="18" charset="0"/>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Fraser township </a:t>
                      </a:r>
                      <a:endParaRPr lang="en-US" sz="1100" dirty="0">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48038</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Clinton</a:t>
                      </a:r>
                      <a:r>
                        <a:rPr lang="en-US" sz="1100" baseline="0" dirty="0" smtClean="0">
                          <a:solidFill>
                            <a:schemeClr val="tx1"/>
                          </a:solidFill>
                          <a:latin typeface="Times New Roman" panose="02020603050405020304" pitchFamily="18" charset="0"/>
                          <a:cs typeface="Times New Roman" panose="02020603050405020304" pitchFamily="18" charset="0"/>
                        </a:rPr>
                        <a:t> village Drive</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Clinton</a:t>
                      </a:r>
                      <a:r>
                        <a:rPr lang="en-US" sz="1100" baseline="0" dirty="0" smtClean="0">
                          <a:solidFill>
                            <a:schemeClr val="tx1"/>
                          </a:solidFill>
                          <a:latin typeface="Times New Roman" panose="02020603050405020304" pitchFamily="18" charset="0"/>
                          <a:cs typeface="Times New Roman" panose="02020603050405020304" pitchFamily="18" charset="0"/>
                        </a:rPr>
                        <a:t> township</a:t>
                      </a:r>
                      <a:endParaRPr lang="en-US" sz="1100" dirty="0">
                        <a:solidFill>
                          <a:schemeClr val="tx1"/>
                        </a:solidFill>
                        <a:latin typeface="Times New Roman" panose="02020603050405020304" pitchFamily="18" charset="0"/>
                        <a:cs typeface="Times New Roman" panose="02020603050405020304" pitchFamily="18" charset="0"/>
                      </a:endParaRPr>
                    </a:p>
                  </a:txBody>
                  <a:tcPr marL="121920" marR="121920"/>
                </a:tc>
              </a:tr>
              <a:tr h="597590">
                <a:tc>
                  <a:txBody>
                    <a:bodyPr/>
                    <a:lstStyle/>
                    <a:p>
                      <a:r>
                        <a:rPr lang="en-US" sz="1100" dirty="0" smtClean="0">
                          <a:latin typeface="Times New Roman" panose="02020603050405020304" pitchFamily="18" charset="0"/>
                          <a:cs typeface="Times New Roman" panose="02020603050405020304" pitchFamily="18" charset="0"/>
                        </a:rPr>
                        <a:t>48039</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Troy village Drive</a:t>
                      </a:r>
                      <a:endParaRPr lang="en-US" sz="1100" dirty="0">
                        <a:latin typeface="Times New Roman" panose="02020603050405020304" pitchFamily="18" charset="0"/>
                        <a:cs typeface="Times New Roman" panose="02020603050405020304" pitchFamily="18" charset="0"/>
                      </a:endParaRPr>
                    </a:p>
                  </a:txBody>
                  <a:tcPr marL="121920" marR="121920"/>
                </a:tc>
                <a:tc>
                  <a:txBody>
                    <a:bodyPr/>
                    <a:lstStyle/>
                    <a:p>
                      <a:r>
                        <a:rPr lang="en-US" sz="1100" dirty="0" smtClean="0">
                          <a:latin typeface="Times New Roman" panose="02020603050405020304" pitchFamily="18" charset="0"/>
                          <a:cs typeface="Times New Roman" panose="02020603050405020304" pitchFamily="18" charset="0"/>
                        </a:rPr>
                        <a:t>Troy </a:t>
                      </a:r>
                      <a:endParaRPr lang="en-US" sz="1100" dirty="0">
                        <a:latin typeface="Times New Roman" panose="02020603050405020304" pitchFamily="18" charset="0"/>
                        <a:cs typeface="Times New Roman" panose="02020603050405020304" pitchFamily="18" charset="0"/>
                      </a:endParaRPr>
                    </a:p>
                  </a:txBody>
                  <a:tcPr marL="121920" marR="121920"/>
                </a:tc>
              </a:tr>
            </a:tbl>
          </a:graphicData>
        </a:graphic>
      </p:graphicFrame>
      <p:sp>
        <p:nvSpPr>
          <p:cNvPr id="7" name="TextBox 6"/>
          <p:cNvSpPr txBox="1"/>
          <p:nvPr/>
        </p:nvSpPr>
        <p:spPr>
          <a:xfrm>
            <a:off x="609600" y="2667000"/>
            <a:ext cx="15240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student</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197600" y="2828806"/>
            <a:ext cx="13208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Student</a:t>
            </a:r>
            <a:r>
              <a:rPr lang="en-US" dirty="0" smtClean="0"/>
              <a:t> </a:t>
            </a:r>
            <a:endParaRPr lang="en-US" dirty="0"/>
          </a:p>
        </p:txBody>
      </p:sp>
      <p:sp>
        <p:nvSpPr>
          <p:cNvPr id="9" name="TextBox 8"/>
          <p:cNvSpPr txBox="1"/>
          <p:nvPr/>
        </p:nvSpPr>
        <p:spPr>
          <a:xfrm>
            <a:off x="9218507" y="2743200"/>
            <a:ext cx="12192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Subject</a:t>
            </a:r>
            <a:r>
              <a:rPr lang="en-US" dirty="0" smtClean="0"/>
              <a:t> </a:t>
            </a:r>
            <a:endParaRPr lang="en-US" dirty="0"/>
          </a:p>
        </p:txBody>
      </p:sp>
      <p:sp>
        <p:nvSpPr>
          <p:cNvPr id="10" name="Right Arrow 9"/>
          <p:cNvSpPr/>
          <p:nvPr/>
        </p:nvSpPr>
        <p:spPr>
          <a:xfrm>
            <a:off x="5181600" y="4038600"/>
            <a:ext cx="1016000" cy="914400"/>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37636778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
            </a:r>
            <a:br>
              <a:rPr lang="en-US" dirty="0" smtClean="0">
                <a:latin typeface="Times New Roman" panose="02020603050405020304" pitchFamily="18" charset="0"/>
                <a:cs typeface="Times New Roman" pitchFamily="18" charset="0"/>
              </a:rPr>
            </a:br>
            <a:r>
              <a:rPr lang="en-US" dirty="0" smtClean="0">
                <a:latin typeface="Times New Roman" panose="02020603050405020304" pitchFamily="18" charset="0"/>
                <a:cs typeface="Times New Roman" pitchFamily="18" charset="0"/>
              </a:rPr>
              <a:t>Boyce and </a:t>
            </a:r>
            <a:r>
              <a:rPr lang="en-US" dirty="0" err="1" smtClean="0">
                <a:latin typeface="Times New Roman" pitchFamily="18" charset="0"/>
                <a:cs typeface="Times New Roman" pitchFamily="18" charset="0"/>
              </a:rPr>
              <a:t>Codd</a:t>
            </a:r>
            <a:r>
              <a:rPr lang="en-US" dirty="0" smtClean="0">
                <a:latin typeface="Times New Roman" pitchFamily="18" charset="0"/>
                <a:cs typeface="Times New Roman" pitchFamily="18" charset="0"/>
              </a:rPr>
              <a:t> Normal Form (BCNF)</a:t>
            </a:r>
            <a:br>
              <a:rPr lang="en-US" dirty="0" smtClean="0">
                <a:latin typeface="Times New Roman" pitchFamily="18" charset="0"/>
                <a:cs typeface="Times New Roman"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2" y="1494771"/>
            <a:ext cx="11266597" cy="4643751"/>
          </a:xfrm>
        </p:spPr>
        <p:txBody>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Boyce and </a:t>
            </a:r>
            <a:r>
              <a:rPr lang="en-US" sz="2400" dirty="0" err="1" smtClean="0">
                <a:latin typeface="Times New Roman" pitchFamily="18" charset="0"/>
                <a:cs typeface="Times New Roman" pitchFamily="18" charset="0"/>
              </a:rPr>
              <a:t>Codd</a:t>
            </a:r>
            <a:r>
              <a:rPr lang="en-US" sz="2400" dirty="0" smtClean="0">
                <a:latin typeface="Times New Roman" pitchFamily="18" charset="0"/>
                <a:cs typeface="Times New Roman" pitchFamily="18" charset="0"/>
              </a:rPr>
              <a:t> Normal Form is a higher version of the Third Normal form. This form deals with certain type of </a:t>
            </a:r>
            <a:r>
              <a:rPr lang="en-US" sz="2400" dirty="0" err="1" smtClean="0">
                <a:latin typeface="Times New Roman" pitchFamily="18" charset="0"/>
                <a:cs typeface="Times New Roman" pitchFamily="18" charset="0"/>
              </a:rPr>
              <a:t>anamoly</a:t>
            </a:r>
            <a:r>
              <a:rPr lang="en-US" sz="2400" dirty="0" smtClean="0">
                <a:latin typeface="Times New Roman" pitchFamily="18" charset="0"/>
                <a:cs typeface="Times New Roman" pitchFamily="18" charset="0"/>
              </a:rPr>
              <a:t> that is not handled by 3NF. </a:t>
            </a: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A 3NF table which does not have multiple overlapping candidate keys is said to be in BCNF. </a:t>
            </a:r>
          </a:p>
          <a:p>
            <a:endParaRPr lang="en-US" dirty="0"/>
          </a:p>
        </p:txBody>
      </p:sp>
    </p:spTree>
    <p:extLst>
      <p:ext uri="{BB962C8B-B14F-4D97-AF65-F5344CB8AC3E}">
        <p14:creationId xmlns:p14="http://schemas.microsoft.com/office/powerpoint/2010/main" val="34239137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SQL language statement</a:t>
            </a:r>
            <a:endParaRPr lang="en-US" dirty="0">
              <a:latin typeface="Times New Roman" pitchFamily="18" charset="0"/>
              <a:cs typeface="Times New Roman" pitchFamily="18" charset="0"/>
            </a:endParaRPr>
          </a:p>
        </p:txBody>
      </p:sp>
      <p:sp>
        <p:nvSpPr>
          <p:cNvPr id="6" name="Rounded Rectangle 5"/>
          <p:cNvSpPr/>
          <p:nvPr/>
        </p:nvSpPr>
        <p:spPr>
          <a:xfrm>
            <a:off x="3556000" y="1371600"/>
            <a:ext cx="4775200" cy="8382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schemeClr val="tx2">
                    <a:lumMod val="50000"/>
                  </a:schemeClr>
                </a:solidFill>
              </a:rPr>
              <a:t>SQL language statement</a:t>
            </a:r>
          </a:p>
        </p:txBody>
      </p:sp>
      <p:cxnSp>
        <p:nvCxnSpPr>
          <p:cNvPr id="10" name="Straight Arrow Connector 9"/>
          <p:cNvCxnSpPr>
            <a:stCxn id="6" idx="2"/>
          </p:cNvCxnSpPr>
          <p:nvPr/>
        </p:nvCxnSpPr>
        <p:spPr>
          <a:xfrm>
            <a:off x="5943600" y="2209800"/>
            <a:ext cx="0" cy="381000"/>
          </a:xfrm>
          <a:prstGeom prst="straightConnector1">
            <a:avLst/>
          </a:prstGeom>
          <a:ln>
            <a:solidFill>
              <a:srgbClr val="0E0D0C"/>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40000" y="2590800"/>
            <a:ext cx="6705600" cy="0"/>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778000" y="3152775"/>
            <a:ext cx="1524000" cy="5334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schemeClr val="tx2">
                    <a:lumMod val="50000"/>
                  </a:schemeClr>
                </a:solidFill>
              </a:rPr>
              <a:t>DDL</a:t>
            </a:r>
          </a:p>
        </p:txBody>
      </p:sp>
      <p:sp>
        <p:nvSpPr>
          <p:cNvPr id="15" name="Rounded Rectangle 14"/>
          <p:cNvSpPr/>
          <p:nvPr/>
        </p:nvSpPr>
        <p:spPr>
          <a:xfrm>
            <a:off x="4051300" y="3152775"/>
            <a:ext cx="1524000" cy="5334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schemeClr val="tx2">
                    <a:lumMod val="50000"/>
                  </a:schemeClr>
                </a:solidFill>
              </a:rPr>
              <a:t>DML</a:t>
            </a:r>
          </a:p>
        </p:txBody>
      </p:sp>
      <p:sp>
        <p:nvSpPr>
          <p:cNvPr id="16" name="Rounded Rectangle 15"/>
          <p:cNvSpPr/>
          <p:nvPr/>
        </p:nvSpPr>
        <p:spPr>
          <a:xfrm>
            <a:off x="6299200" y="3152775"/>
            <a:ext cx="1524000" cy="5334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schemeClr val="tx2">
                    <a:lumMod val="50000"/>
                  </a:schemeClr>
                </a:solidFill>
              </a:rPr>
              <a:t>DCL</a:t>
            </a:r>
          </a:p>
        </p:txBody>
      </p:sp>
      <p:sp>
        <p:nvSpPr>
          <p:cNvPr id="17" name="Rounded Rectangle 16"/>
          <p:cNvSpPr/>
          <p:nvPr/>
        </p:nvSpPr>
        <p:spPr>
          <a:xfrm>
            <a:off x="8483600" y="3152774"/>
            <a:ext cx="1524000" cy="5334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schemeClr val="tx2">
                    <a:lumMod val="50000"/>
                  </a:schemeClr>
                </a:solidFill>
              </a:rPr>
              <a:t>TCL</a:t>
            </a:r>
          </a:p>
        </p:txBody>
      </p:sp>
      <p:cxnSp>
        <p:nvCxnSpPr>
          <p:cNvPr id="18" name="Straight Connector 17"/>
          <p:cNvCxnSpPr>
            <a:endCxn id="13" idx="0"/>
          </p:cNvCxnSpPr>
          <p:nvPr/>
        </p:nvCxnSpPr>
        <p:spPr>
          <a:xfrm>
            <a:off x="2540000" y="2590801"/>
            <a:ext cx="0" cy="5619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800600" y="2590801"/>
            <a:ext cx="0" cy="5619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61200" y="2590801"/>
            <a:ext cx="0" cy="5619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58300" y="2590799"/>
            <a:ext cx="0" cy="5619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733550" y="4019550"/>
            <a:ext cx="1612900" cy="161925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endParaRPr lang="en-US" sz="1600" dirty="0" smtClean="0">
              <a:solidFill>
                <a:schemeClr val="tx2">
                  <a:lumMod val="50000"/>
                </a:schemeClr>
              </a:solidFill>
            </a:endParaRPr>
          </a:p>
          <a:p>
            <a:r>
              <a:rPr lang="en-US" sz="1600" dirty="0" smtClean="0">
                <a:solidFill>
                  <a:schemeClr val="tx2">
                    <a:lumMod val="50000"/>
                  </a:schemeClr>
                </a:solidFill>
              </a:rPr>
              <a:t>Create </a:t>
            </a:r>
          </a:p>
          <a:p>
            <a:r>
              <a:rPr lang="en-US" sz="1600" dirty="0" smtClean="0">
                <a:solidFill>
                  <a:schemeClr val="tx2">
                    <a:lumMod val="50000"/>
                  </a:schemeClr>
                </a:solidFill>
              </a:rPr>
              <a:t>Alter </a:t>
            </a:r>
          </a:p>
          <a:p>
            <a:r>
              <a:rPr lang="en-US" sz="1600" dirty="0" smtClean="0">
                <a:solidFill>
                  <a:schemeClr val="tx2">
                    <a:lumMod val="50000"/>
                  </a:schemeClr>
                </a:solidFill>
              </a:rPr>
              <a:t>Truncate</a:t>
            </a:r>
          </a:p>
          <a:p>
            <a:r>
              <a:rPr lang="en-US" sz="1600" dirty="0" smtClean="0">
                <a:solidFill>
                  <a:schemeClr val="tx2">
                    <a:lumMod val="50000"/>
                  </a:schemeClr>
                </a:solidFill>
              </a:rPr>
              <a:t>Drop</a:t>
            </a:r>
          </a:p>
          <a:p>
            <a:r>
              <a:rPr lang="en-US" dirty="0" smtClean="0">
                <a:solidFill>
                  <a:schemeClr val="tx2">
                    <a:lumMod val="50000"/>
                  </a:schemeClr>
                </a:solidFill>
              </a:rPr>
              <a:t> </a:t>
            </a:r>
          </a:p>
          <a:p>
            <a:pPr algn="ctr"/>
            <a:endParaRPr lang="en-US" sz="2400" dirty="0" err="1" smtClean="0">
              <a:solidFill>
                <a:schemeClr val="tx2">
                  <a:lumMod val="50000"/>
                </a:schemeClr>
              </a:solidFill>
            </a:endParaRPr>
          </a:p>
        </p:txBody>
      </p:sp>
      <p:sp>
        <p:nvSpPr>
          <p:cNvPr id="26" name="Rounded Rectangle 25"/>
          <p:cNvSpPr/>
          <p:nvPr/>
        </p:nvSpPr>
        <p:spPr>
          <a:xfrm>
            <a:off x="4051301" y="4029076"/>
            <a:ext cx="1612900" cy="160972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endParaRPr lang="en-US" sz="1600" dirty="0" smtClean="0">
              <a:solidFill>
                <a:schemeClr val="tx2">
                  <a:lumMod val="50000"/>
                </a:schemeClr>
              </a:solidFill>
            </a:endParaRPr>
          </a:p>
          <a:p>
            <a:endParaRPr lang="en-US" sz="1600" dirty="0">
              <a:solidFill>
                <a:schemeClr val="tx2">
                  <a:lumMod val="50000"/>
                </a:schemeClr>
              </a:solidFill>
            </a:endParaRPr>
          </a:p>
          <a:p>
            <a:r>
              <a:rPr lang="en-US" sz="1600" dirty="0" smtClean="0">
                <a:solidFill>
                  <a:schemeClr val="tx2">
                    <a:lumMod val="50000"/>
                  </a:schemeClr>
                </a:solidFill>
              </a:rPr>
              <a:t>Insert </a:t>
            </a:r>
          </a:p>
          <a:p>
            <a:r>
              <a:rPr lang="en-US" sz="1600" dirty="0" smtClean="0">
                <a:solidFill>
                  <a:schemeClr val="tx2">
                    <a:lumMod val="50000"/>
                  </a:schemeClr>
                </a:solidFill>
              </a:rPr>
              <a:t>Update </a:t>
            </a:r>
          </a:p>
          <a:p>
            <a:r>
              <a:rPr lang="en-US" sz="1600" dirty="0" smtClean="0">
                <a:solidFill>
                  <a:schemeClr val="tx2">
                    <a:lumMod val="50000"/>
                  </a:schemeClr>
                </a:solidFill>
              </a:rPr>
              <a:t>Delete </a:t>
            </a:r>
          </a:p>
          <a:p>
            <a:r>
              <a:rPr lang="en-US" sz="1600" dirty="0" smtClean="0">
                <a:solidFill>
                  <a:schemeClr val="tx2">
                    <a:lumMod val="50000"/>
                  </a:schemeClr>
                </a:solidFill>
              </a:rPr>
              <a:t>Select</a:t>
            </a:r>
          </a:p>
          <a:p>
            <a:r>
              <a:rPr lang="en-US" dirty="0" smtClean="0">
                <a:solidFill>
                  <a:schemeClr val="tx2">
                    <a:lumMod val="50000"/>
                  </a:schemeClr>
                </a:solidFill>
              </a:rPr>
              <a:t> </a:t>
            </a:r>
          </a:p>
          <a:p>
            <a:pPr algn="ctr"/>
            <a:endParaRPr lang="en-US" sz="2400" dirty="0" err="1" smtClean="0">
              <a:solidFill>
                <a:schemeClr val="tx2">
                  <a:lumMod val="50000"/>
                </a:schemeClr>
              </a:solidFill>
            </a:endParaRPr>
          </a:p>
        </p:txBody>
      </p:sp>
      <p:sp>
        <p:nvSpPr>
          <p:cNvPr id="27" name="Rounded Rectangle 26"/>
          <p:cNvSpPr/>
          <p:nvPr/>
        </p:nvSpPr>
        <p:spPr>
          <a:xfrm>
            <a:off x="8483601" y="4038600"/>
            <a:ext cx="1612900" cy="16002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1600" dirty="0" smtClean="0">
                <a:solidFill>
                  <a:schemeClr val="tx2">
                    <a:lumMod val="50000"/>
                  </a:schemeClr>
                </a:solidFill>
              </a:rPr>
              <a:t>Commit</a:t>
            </a:r>
          </a:p>
          <a:p>
            <a:r>
              <a:rPr lang="en-US" sz="1600" dirty="0" smtClean="0">
                <a:solidFill>
                  <a:schemeClr val="tx2">
                    <a:lumMod val="50000"/>
                  </a:schemeClr>
                </a:solidFill>
              </a:rPr>
              <a:t>Rollback</a:t>
            </a:r>
            <a:r>
              <a:rPr lang="en-US" dirty="0" smtClean="0">
                <a:solidFill>
                  <a:schemeClr val="tx2">
                    <a:lumMod val="50000"/>
                  </a:schemeClr>
                </a:solidFill>
              </a:rPr>
              <a:t> </a:t>
            </a:r>
          </a:p>
          <a:p>
            <a:pPr algn="ctr"/>
            <a:endParaRPr lang="en-US" sz="2400" dirty="0" err="1" smtClean="0">
              <a:solidFill>
                <a:schemeClr val="tx2">
                  <a:lumMod val="50000"/>
                </a:schemeClr>
              </a:solidFill>
            </a:endParaRPr>
          </a:p>
        </p:txBody>
      </p:sp>
      <p:sp>
        <p:nvSpPr>
          <p:cNvPr id="28" name="Rounded Rectangle 27"/>
          <p:cNvSpPr/>
          <p:nvPr/>
        </p:nvSpPr>
        <p:spPr>
          <a:xfrm>
            <a:off x="6299201" y="4038600"/>
            <a:ext cx="1612900" cy="16002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1600" dirty="0" smtClean="0">
                <a:solidFill>
                  <a:schemeClr val="tx2">
                    <a:lumMod val="50000"/>
                  </a:schemeClr>
                </a:solidFill>
              </a:rPr>
              <a:t>Grant</a:t>
            </a:r>
          </a:p>
          <a:p>
            <a:r>
              <a:rPr lang="en-US" sz="1600" dirty="0" smtClean="0">
                <a:solidFill>
                  <a:schemeClr val="tx2">
                    <a:lumMod val="50000"/>
                  </a:schemeClr>
                </a:solidFill>
              </a:rPr>
              <a:t>Revoke </a:t>
            </a:r>
          </a:p>
        </p:txBody>
      </p:sp>
      <p:cxnSp>
        <p:nvCxnSpPr>
          <p:cNvPr id="29" name="Straight Connector 28"/>
          <p:cNvCxnSpPr>
            <a:stCxn id="13" idx="2"/>
            <a:endCxn id="21" idx="0"/>
          </p:cNvCxnSpPr>
          <p:nvPr/>
        </p:nvCxnSpPr>
        <p:spPr>
          <a:xfrm>
            <a:off x="2540000" y="3686176"/>
            <a:ext cx="0" cy="3333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00600" y="3695701"/>
            <a:ext cx="0" cy="3333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61200" y="3705226"/>
            <a:ext cx="0" cy="3333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245600" y="3695701"/>
            <a:ext cx="0" cy="333375"/>
          </a:xfrm>
          <a:prstGeom prst="line">
            <a:avLst/>
          </a:prstGeom>
          <a:ln>
            <a:solidFill>
              <a:srgbClr val="0E0D0C"/>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8133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83612" y="1712091"/>
            <a:ext cx="7286931"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tx2">
                    <a:lumMod val="50000"/>
                  </a:schemeClr>
                </a:solidFill>
                <a:latin typeface="Times New Roman" panose="02020603050405020304" pitchFamily="18" charset="0"/>
                <a:cs typeface="Times New Roman" panose="02020603050405020304" pitchFamily="18" charset="0"/>
              </a:rPr>
              <a:t>An Application or Application software is a program that is designed and built to satisfy a particular requirement. </a:t>
            </a:r>
          </a:p>
          <a:p>
            <a:pPr marL="342900" indent="-342900">
              <a:buFont typeface="Arial" panose="020B0604020202020204" pitchFamily="34" charset="0"/>
              <a:buChar char="•"/>
            </a:pP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tx2">
                    <a:lumMod val="50000"/>
                  </a:schemeClr>
                </a:solidFill>
                <a:latin typeface="Times New Roman" panose="02020603050405020304" pitchFamily="18" charset="0"/>
                <a:cs typeface="Times New Roman" panose="02020603050405020304" pitchFamily="18" charset="0"/>
              </a:rPr>
              <a:t>An Application runs a platform usually an operating system, which in turn runs on the hardware platform.</a:t>
            </a:r>
          </a:p>
          <a:p>
            <a:pPr marL="342900" indent="-342900">
              <a:buFont typeface="Arial" panose="020B0604020202020204" pitchFamily="34" charset="0"/>
              <a:buChar char="•"/>
            </a:pPr>
            <a:endParaRPr lang="en-US" sz="2000" dirty="0" smtClean="0">
              <a:solidFill>
                <a:schemeClr val="tx2">
                  <a:lumMod val="50000"/>
                </a:schemeClr>
              </a:solidFill>
              <a:latin typeface="Times New Roman" panose="02020603050405020304" pitchFamily="18" charset="0"/>
              <a:cs typeface="Times New Roman" panose="02020603050405020304" pitchFamily="18" charset="0"/>
            </a:endParaRPr>
          </a:p>
          <a:p>
            <a:endParaRPr lang="en-US" sz="2000" dirty="0" smtClean="0">
              <a:solidFill>
                <a:schemeClr val="tx2">
                  <a:lumMod val="50000"/>
                </a:schemeClr>
              </a:solidFill>
              <a:latin typeface="Times New Roman" panose="02020603050405020304" pitchFamily="18" charset="0"/>
              <a:cs typeface="Times New Roman" panose="02020603050405020304" pitchFamily="18" charset="0"/>
            </a:endParaRPr>
          </a:p>
          <a:p>
            <a:endParaRPr lang="en-US" sz="2000" dirty="0" smtClean="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AutoShape 2" descr="Image result for application operating system and hardw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737" y="1830220"/>
            <a:ext cx="2497541" cy="343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502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Presentation Logic</a:t>
            </a:r>
          </a:p>
          <a:p>
            <a:pPr lvl="1">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Eg. In Calculator</a:t>
            </a:r>
          </a:p>
          <a:p>
            <a:pPr marL="174625" lvl="1" indent="0">
              <a:buNone/>
            </a:pPr>
            <a:r>
              <a:rPr lang="en-US" dirty="0" smtClean="0">
                <a:latin typeface="Times New Roman" panose="02020603050405020304" pitchFamily="18" charset="0"/>
                <a:cs typeface="Times New Roman" panose="02020603050405020304" pitchFamily="18" charset="0"/>
              </a:rPr>
              <a:t>Display result, Receive input</a:t>
            </a:r>
          </a:p>
          <a:p>
            <a:pPr marL="0" indent="0">
              <a:buNone/>
            </a:pPr>
            <a:r>
              <a:rPr lang="en-US" dirty="0" smtClean="0">
                <a:latin typeface="Times New Roman" panose="02020603050405020304" pitchFamily="18" charset="0"/>
                <a:cs typeface="Times New Roman" panose="02020603050405020304" pitchFamily="18" charset="0"/>
              </a:rPr>
              <a:t>	</a:t>
            </a:r>
          </a:p>
          <a:p>
            <a:pPr>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Business logic</a:t>
            </a:r>
          </a:p>
          <a:p>
            <a:pPr lvl="1">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Apply logics</a:t>
            </a:r>
          </a:p>
          <a:p>
            <a:pPr marL="0" indent="0">
              <a:buClr>
                <a:schemeClr val="tx1"/>
              </a:buClr>
              <a:buNone/>
            </a:pPr>
            <a:endParaRPr lang="en-US" dirty="0" smtClean="0">
              <a:latin typeface="Times New Roman" panose="02020603050405020304" pitchFamily="18" charset="0"/>
              <a:cs typeface="Times New Roman" panose="02020603050405020304" pitchFamily="18" charset="0"/>
            </a:endParaRPr>
          </a:p>
          <a:p>
            <a:pPr>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Data Persistence Logic</a:t>
            </a:r>
          </a:p>
          <a:p>
            <a:pPr lvl="1">
              <a:buClr>
                <a:schemeClr val="tx1"/>
              </a:buClr>
              <a:buFont typeface="Arial" pitchFamily="34" charset="0"/>
              <a:buChar char="•"/>
            </a:pPr>
            <a:r>
              <a:rPr lang="en-US" dirty="0" smtClean="0">
                <a:latin typeface="Times New Roman" panose="02020603050405020304" pitchFamily="18" charset="0"/>
                <a:cs typeface="Times New Roman" panose="02020603050405020304" pitchFamily="18" charset="0"/>
              </a:rPr>
              <a:t>Stores Results</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Components of Application </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530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6070A"/>
                </a:solidFill>
                <a:latin typeface="Times New Roman" pitchFamily="18" charset="0"/>
                <a:cs typeface="Times New Roman" pitchFamily="18" charset="0"/>
              </a:rPr>
              <a:t>Scanner</a:t>
            </a:r>
            <a:endParaRPr lang="en-US" dirty="0">
              <a:solidFill>
                <a:srgbClr val="06070A"/>
              </a:solidFill>
              <a:latin typeface="Times New Roman" pitchFamily="18" charset="0"/>
              <a:cs typeface="Times New Roman" pitchFamily="18" charset="0"/>
            </a:endParaRPr>
          </a:p>
        </p:txBody>
      </p:sp>
      <p:sp>
        <p:nvSpPr>
          <p:cNvPr id="3" name="Content Placeholder 2"/>
          <p:cNvSpPr>
            <a:spLocks noGrp="1"/>
          </p:cNvSpPr>
          <p:nvPr>
            <p:ph idx="1"/>
          </p:nvPr>
        </p:nvSpPr>
        <p:spPr>
          <a:xfrm>
            <a:off x="398021" y="1830602"/>
            <a:ext cx="11793979" cy="4026560"/>
          </a:xfrm>
        </p:spPr>
        <p:txBody>
          <a:bodyPr/>
          <a:lstStyle/>
          <a:p>
            <a:r>
              <a:rPr lang="en-US" dirty="0" smtClean="0">
                <a:solidFill>
                  <a:srgbClr val="06070A"/>
                </a:solidFill>
                <a:latin typeface="Times New Roman" pitchFamily="18" charset="0"/>
                <a:cs typeface="Times New Roman" pitchFamily="18" charset="0"/>
              </a:rPr>
              <a:t>Types of scanner</a:t>
            </a:r>
          </a:p>
          <a:p>
            <a:pPr lvl="1"/>
            <a:r>
              <a:rPr lang="en-US" dirty="0" smtClean="0">
                <a:solidFill>
                  <a:srgbClr val="06070A"/>
                </a:solidFill>
                <a:latin typeface="Times New Roman" pitchFamily="18" charset="0"/>
                <a:cs typeface="Times New Roman" pitchFamily="18" charset="0"/>
              </a:rPr>
              <a:t>Flatbed scanner</a:t>
            </a:r>
          </a:p>
          <a:p>
            <a:pPr lvl="1"/>
            <a:r>
              <a:rPr lang="en-US" dirty="0" smtClean="0">
                <a:solidFill>
                  <a:srgbClr val="06070A"/>
                </a:solidFill>
                <a:latin typeface="Times New Roman" pitchFamily="18" charset="0"/>
                <a:cs typeface="Times New Roman" pitchFamily="18" charset="0"/>
              </a:rPr>
              <a:t>Drum scanner</a:t>
            </a:r>
          </a:p>
          <a:p>
            <a:pPr lvl="1"/>
            <a:r>
              <a:rPr lang="en-US" dirty="0" smtClean="0">
                <a:solidFill>
                  <a:srgbClr val="06070A"/>
                </a:solidFill>
                <a:latin typeface="Times New Roman" pitchFamily="18" charset="0"/>
                <a:cs typeface="Times New Roman" pitchFamily="18" charset="0"/>
              </a:rPr>
              <a:t>Handheld scanner</a:t>
            </a:r>
            <a:endParaRPr lang="en-US" dirty="0">
              <a:solidFill>
                <a:srgbClr val="06070A"/>
              </a:solidFill>
              <a:latin typeface="Times New Roman" pitchFamily="18" charset="0"/>
              <a:cs typeface="Times New Roman" pitchFamily="18" charset="0"/>
            </a:endParaRPr>
          </a:p>
        </p:txBody>
      </p:sp>
      <p:sp>
        <p:nvSpPr>
          <p:cNvPr id="4" name="Text Placeholder 3"/>
          <p:cNvSpPr>
            <a:spLocks noGrp="1"/>
          </p:cNvSpPr>
          <p:nvPr>
            <p:ph type="body" sz="quarter" idx="11"/>
          </p:nvPr>
        </p:nvSpPr>
        <p:spPr>
          <a:xfrm>
            <a:off x="378285" y="1296154"/>
            <a:ext cx="11813715" cy="643612"/>
          </a:xfrm>
        </p:spPr>
        <p:txBody>
          <a:bodyPr/>
          <a:lstStyle/>
          <a:p>
            <a:r>
              <a:rPr lang="en-US" dirty="0" smtClean="0">
                <a:solidFill>
                  <a:srgbClr val="06070A"/>
                </a:solidFill>
                <a:latin typeface="Times New Roman" pitchFamily="18" charset="0"/>
                <a:cs typeface="Times New Roman" pitchFamily="18" charset="0"/>
              </a:rPr>
              <a:t>Scanner</a:t>
            </a:r>
            <a:endParaRPr lang="en-US" dirty="0">
              <a:solidFill>
                <a:srgbClr val="06070A"/>
              </a:solidFill>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644" y="2625970"/>
            <a:ext cx="339969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580" y="1483153"/>
            <a:ext cx="279742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6304" y="2625970"/>
            <a:ext cx="2574680" cy="3219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4898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Life </a:t>
            </a:r>
            <a:r>
              <a:rPr lang="en-US" dirty="0">
                <a:latin typeface="Times New Roman" panose="02020603050405020304" pitchFamily="18" charset="0"/>
                <a:cs typeface="Times New Roman" panose="02020603050405020304" pitchFamily="18" charset="0"/>
              </a:rPr>
              <a:t>cycle of </a:t>
            </a:r>
            <a:r>
              <a:rPr lang="en-US" dirty="0" smtClean="0">
                <a:latin typeface="Times New Roman" panose="02020603050405020304" pitchFamily="18" charset="0"/>
                <a:cs typeface="Times New Roman" panose="02020603050405020304" pitchFamily="18" charset="0"/>
              </a:rPr>
              <a:t>application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94687374"/>
              </p:ext>
            </p:extLst>
          </p:nvPr>
        </p:nvGraphicFramePr>
        <p:xfrm>
          <a:off x="507645" y="1729238"/>
          <a:ext cx="11793537" cy="402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2963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Application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0608368"/>
              </p:ext>
            </p:extLst>
          </p:nvPr>
        </p:nvGraphicFramePr>
        <p:xfrm>
          <a:off x="398463" y="2111375"/>
          <a:ext cx="11324964" cy="2763520"/>
        </p:xfrm>
        <a:graphic>
          <a:graphicData uri="http://schemas.openxmlformats.org/drawingml/2006/table">
            <a:tbl>
              <a:tblPr firstRow="1" bandRow="1">
                <a:tableStyleId>{E8B1032C-EA38-4F05-BA0D-38AFFFC7BED3}</a:tableStyleId>
              </a:tblPr>
              <a:tblGrid>
                <a:gridCol w="2099077"/>
                <a:gridCol w="4558353"/>
                <a:gridCol w="4667534"/>
              </a:tblGrid>
              <a:tr h="370840">
                <a:tc>
                  <a:txBody>
                    <a:bodyPr/>
                    <a:lstStyle/>
                    <a:p>
                      <a:pPr algn="ctr"/>
                      <a:r>
                        <a:rPr lang="en-US" dirty="0" smtClean="0"/>
                        <a:t>Parameters</a:t>
                      </a:r>
                      <a:endParaRPr lang="en-US" dirty="0"/>
                    </a:p>
                  </a:txBody>
                  <a:tcPr/>
                </a:tc>
                <a:tc>
                  <a:txBody>
                    <a:bodyPr/>
                    <a:lstStyle/>
                    <a:p>
                      <a:pPr algn="ctr"/>
                      <a:r>
                        <a:rPr lang="en-US" dirty="0" smtClean="0"/>
                        <a:t>Compiled Application</a:t>
                      </a:r>
                      <a:endParaRPr lang="en-US" dirty="0"/>
                    </a:p>
                  </a:txBody>
                  <a:tcPr/>
                </a:tc>
                <a:tc>
                  <a:txBody>
                    <a:bodyPr/>
                    <a:lstStyle/>
                    <a:p>
                      <a:pPr algn="ctr"/>
                      <a:r>
                        <a:rPr lang="en-US" dirty="0" smtClean="0"/>
                        <a:t>Interpreted Application</a:t>
                      </a:r>
                      <a:endParaRPr lang="en-US" dirty="0"/>
                    </a:p>
                  </a:txBody>
                  <a:tcPr/>
                </a:tc>
              </a:tr>
              <a:tr h="370840">
                <a:tc>
                  <a:txBody>
                    <a:bodyPr/>
                    <a:lstStyle/>
                    <a:p>
                      <a:r>
                        <a:rPr lang="en-US" dirty="0" smtClean="0"/>
                        <a:t>Input</a:t>
                      </a:r>
                      <a:endParaRPr lang="en-US" dirty="0"/>
                    </a:p>
                  </a:txBody>
                  <a:tcPr/>
                </a:tc>
                <a:tc>
                  <a:txBody>
                    <a:bodyPr/>
                    <a:lstStyle/>
                    <a:p>
                      <a:r>
                        <a:rPr lang="en-US" dirty="0" smtClean="0"/>
                        <a:t>Takes entire program as input</a:t>
                      </a:r>
                      <a:endParaRPr lang="en-US" dirty="0"/>
                    </a:p>
                  </a:txBody>
                  <a:tcPr/>
                </a:tc>
                <a:tc>
                  <a:txBody>
                    <a:bodyPr/>
                    <a:lstStyle/>
                    <a:p>
                      <a:r>
                        <a:rPr lang="en-US" dirty="0" smtClean="0"/>
                        <a:t>Takes single line of</a:t>
                      </a:r>
                      <a:r>
                        <a:rPr lang="en-US" baseline="0" dirty="0" smtClean="0"/>
                        <a:t> code or instruction</a:t>
                      </a:r>
                      <a:endParaRPr lang="en-US" dirty="0"/>
                    </a:p>
                  </a:txBody>
                  <a:tcPr/>
                </a:tc>
              </a:tr>
              <a:tr h="370840">
                <a:tc>
                  <a:txBody>
                    <a:bodyPr/>
                    <a:lstStyle/>
                    <a:p>
                      <a:r>
                        <a:rPr lang="en-US" dirty="0" smtClean="0"/>
                        <a:t>Output</a:t>
                      </a:r>
                      <a:endParaRPr lang="en-US" dirty="0"/>
                    </a:p>
                  </a:txBody>
                  <a:tcPr/>
                </a:tc>
                <a:tc>
                  <a:txBody>
                    <a:bodyPr/>
                    <a:lstStyle/>
                    <a:p>
                      <a:r>
                        <a:rPr lang="en-US" dirty="0" smtClean="0"/>
                        <a:t>Generates immediate object code</a:t>
                      </a:r>
                      <a:endParaRPr lang="en-US" dirty="0"/>
                    </a:p>
                  </a:txBody>
                  <a:tcPr/>
                </a:tc>
                <a:tc>
                  <a:txBody>
                    <a:bodyPr/>
                    <a:lstStyle/>
                    <a:p>
                      <a:r>
                        <a:rPr lang="en-US" dirty="0" smtClean="0"/>
                        <a:t>Does not generates immediate</a:t>
                      </a:r>
                      <a:r>
                        <a:rPr lang="en-US" baseline="0" dirty="0" smtClean="0"/>
                        <a:t> object code</a:t>
                      </a:r>
                      <a:r>
                        <a:rPr lang="en-US" dirty="0" smtClean="0"/>
                        <a:t> </a:t>
                      </a:r>
                      <a:endParaRPr lang="en-US" dirty="0"/>
                    </a:p>
                  </a:txBody>
                  <a:tcPr/>
                </a:tc>
              </a:tr>
              <a:tr h="370840">
                <a:tc>
                  <a:txBody>
                    <a:bodyPr/>
                    <a:lstStyle/>
                    <a:p>
                      <a:r>
                        <a:rPr lang="en-US" dirty="0" smtClean="0"/>
                        <a:t>Speed</a:t>
                      </a:r>
                      <a:endParaRPr lang="en-US" dirty="0"/>
                    </a:p>
                  </a:txBody>
                  <a:tcPr/>
                </a:tc>
                <a:tc>
                  <a:txBody>
                    <a:bodyPr/>
                    <a:lstStyle/>
                    <a:p>
                      <a:r>
                        <a:rPr lang="en-US" dirty="0" smtClean="0"/>
                        <a:t>Faster </a:t>
                      </a:r>
                      <a:endParaRPr lang="en-US" dirty="0"/>
                    </a:p>
                  </a:txBody>
                  <a:tcPr/>
                </a:tc>
                <a:tc>
                  <a:txBody>
                    <a:bodyPr/>
                    <a:lstStyle/>
                    <a:p>
                      <a:r>
                        <a:rPr lang="en-US" dirty="0" smtClean="0"/>
                        <a:t>Slower </a:t>
                      </a:r>
                      <a:endParaRPr lang="en-US" dirty="0"/>
                    </a:p>
                  </a:txBody>
                  <a:tcPr/>
                </a:tc>
              </a:tr>
              <a:tr h="370840">
                <a:tc>
                  <a:txBody>
                    <a:bodyPr/>
                    <a:lstStyle/>
                    <a:p>
                      <a:r>
                        <a:rPr lang="en-US" dirty="0" smtClean="0"/>
                        <a:t>Memory</a:t>
                      </a:r>
                      <a:endParaRPr lang="en-US" dirty="0"/>
                    </a:p>
                  </a:txBody>
                  <a:tcPr/>
                </a:tc>
                <a:tc>
                  <a:txBody>
                    <a:bodyPr/>
                    <a:lstStyle/>
                    <a:p>
                      <a:r>
                        <a:rPr lang="en-US" dirty="0" smtClean="0"/>
                        <a:t>Requires more memory to generate object code</a:t>
                      </a:r>
                      <a:endParaRPr lang="en-US" dirty="0"/>
                    </a:p>
                  </a:txBody>
                  <a:tcPr/>
                </a:tc>
                <a:tc>
                  <a:txBody>
                    <a:bodyPr/>
                    <a:lstStyle/>
                    <a:p>
                      <a:r>
                        <a:rPr lang="en-US" dirty="0" smtClean="0"/>
                        <a:t>Requires less memory</a:t>
                      </a:r>
                      <a:endParaRPr lang="en-US" dirty="0"/>
                    </a:p>
                  </a:txBody>
                  <a:tcPr/>
                </a:tc>
              </a:tr>
              <a:tr h="370840">
                <a:tc>
                  <a:txBody>
                    <a:bodyPr/>
                    <a:lstStyle/>
                    <a:p>
                      <a:r>
                        <a:rPr lang="en-US" dirty="0" smtClean="0"/>
                        <a:t>Errors</a:t>
                      </a:r>
                      <a:endParaRPr lang="en-US" dirty="0"/>
                    </a:p>
                  </a:txBody>
                  <a:tcPr/>
                </a:tc>
                <a:tc>
                  <a:txBody>
                    <a:bodyPr/>
                    <a:lstStyle/>
                    <a:p>
                      <a:r>
                        <a:rPr lang="en-US" dirty="0" smtClean="0"/>
                        <a:t>Displays error once entire program is checked</a:t>
                      </a:r>
                      <a:endParaRPr lang="en-US" dirty="0"/>
                    </a:p>
                  </a:txBody>
                  <a:tcPr/>
                </a:tc>
                <a:tc>
                  <a:txBody>
                    <a:bodyPr/>
                    <a:lstStyle/>
                    <a:p>
                      <a:r>
                        <a:rPr lang="en-US" dirty="0" smtClean="0"/>
                        <a:t>Displays error when each instruction is executed</a:t>
                      </a:r>
                      <a:endParaRPr lang="en-US" dirty="0"/>
                    </a:p>
                  </a:txBody>
                  <a:tcPr/>
                </a:tc>
              </a:tr>
            </a:tbl>
          </a:graphicData>
        </a:graphic>
      </p:graphicFrame>
    </p:spTree>
    <p:extLst>
      <p:ext uri="{BB962C8B-B14F-4D97-AF65-F5344CB8AC3E}">
        <p14:creationId xmlns:p14="http://schemas.microsoft.com/office/powerpoint/2010/main" val="26200179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API- Application Programming Interface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665027"/>
            <a:ext cx="10438301" cy="4473489"/>
          </a:xfrm>
        </p:spPr>
        <p:txBody>
          <a:bodyPr/>
          <a:lstStyle/>
          <a:p>
            <a:r>
              <a:rPr lang="en-US" sz="2400" dirty="0" smtClean="0">
                <a:latin typeface="Times New Roman" pitchFamily="18" charset="0"/>
                <a:cs typeface="Times New Roman" pitchFamily="18" charset="0"/>
              </a:rPr>
              <a:t>An API is a set of specification sending and receiving data between</a:t>
            </a:r>
          </a:p>
          <a:p>
            <a:pPr marL="0" indent="0">
              <a:buNone/>
            </a:pPr>
            <a:r>
              <a:rPr lang="en-US" sz="2400" dirty="0" smtClean="0">
                <a:latin typeface="Times New Roman" pitchFamily="18" charset="0"/>
                <a:cs typeface="Times New Roman" pitchFamily="18" charset="0"/>
              </a:rPr>
              <a:t>  applications in binary terms instead of User Interfaces. </a:t>
            </a:r>
            <a:endParaRPr lang="en-US" sz="2400" dirty="0">
              <a:latin typeface="Times New Roman" pitchFamily="18" charset="0"/>
              <a:cs typeface="Times New Roman" pitchFamily="18" charset="0"/>
            </a:endParaRPr>
          </a:p>
        </p:txBody>
      </p:sp>
      <p:sp>
        <p:nvSpPr>
          <p:cNvPr id="5" name="AutoShape 2" descr="Image result for application programming interfa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920620"/>
            <a:ext cx="6648450" cy="312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788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APPLICATIONS ARCHITECTURE TYPES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1" y="1528549"/>
            <a:ext cx="11284463" cy="4609967"/>
          </a:xfrm>
        </p:spPr>
        <p:txBody>
          <a:bodyPr/>
          <a:lstStyle/>
          <a:p>
            <a:pPr marL="0" indent="0">
              <a:buNone/>
            </a:pPr>
            <a:r>
              <a:rPr lang="en-US" sz="2400" dirty="0">
                <a:latin typeface="Times New Roman" panose="02020603050405020304" pitchFamily="18" charset="0"/>
                <a:cs typeface="Times New Roman" pitchFamily="18" charset="0"/>
              </a:rPr>
              <a:t>Thick Client </a:t>
            </a:r>
            <a:r>
              <a:rPr lang="en-US" sz="2400" dirty="0" smtClean="0">
                <a:latin typeface="Times New Roman" pitchFamily="18" charset="0"/>
                <a:cs typeface="Times New Roman" pitchFamily="18" charset="0"/>
              </a:rPr>
              <a:t>Application</a:t>
            </a:r>
          </a:p>
          <a:p>
            <a:pPr marL="0" indent="0">
              <a:buNone/>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Also called as heavy clients.</a:t>
            </a:r>
          </a:p>
          <a:p>
            <a:r>
              <a:rPr lang="en-US" sz="2400" dirty="0" smtClean="0">
                <a:latin typeface="Times New Roman" pitchFamily="18" charset="0"/>
                <a:cs typeface="Times New Roman" pitchFamily="18" charset="0"/>
              </a:rPr>
              <a:t>These are full featured computers that are connected to a network.</a:t>
            </a:r>
          </a:p>
          <a:p>
            <a:r>
              <a:rPr lang="en-US" sz="2400" dirty="0" smtClean="0">
                <a:latin typeface="Times New Roman" pitchFamily="18" charset="0"/>
                <a:cs typeface="Times New Roman" pitchFamily="18" charset="0"/>
              </a:rPr>
              <a:t>These are functional whether they are connected to network or not.</a:t>
            </a:r>
            <a:endParaRPr lang="en-US" sz="2400" dirty="0">
              <a:latin typeface="Times New Roman" pitchFamily="18" charset="0"/>
              <a:cs typeface="Times New Roman"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632" y="3692928"/>
            <a:ext cx="651510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2479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260" y="1265796"/>
            <a:ext cx="11284463" cy="4026560"/>
          </a:xfrm>
        </p:spPr>
        <p:txBody>
          <a:bodyPr/>
          <a:lstStyle/>
          <a:p>
            <a:pPr marL="0" indent="0">
              <a:buNone/>
            </a:pPr>
            <a:r>
              <a:rPr lang="en-US" sz="2000" dirty="0">
                <a:latin typeface="Times New Roman" panose="02020603050405020304" pitchFamily="18" charset="0"/>
                <a:cs typeface="Times New Roman" pitchFamily="18" charset="0"/>
              </a:rPr>
              <a:t>Thin Client application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These applications relies on the network to process the data.</a:t>
            </a:r>
          </a:p>
          <a:p>
            <a:r>
              <a:rPr lang="en-US" sz="2000" dirty="0" smtClean="0">
                <a:latin typeface="Times New Roman" pitchFamily="18" charset="0"/>
                <a:cs typeface="Times New Roman" pitchFamily="18" charset="0"/>
              </a:rPr>
              <a:t>A thin client is a network computer without a hard disk drive.</a:t>
            </a:r>
          </a:p>
          <a:p>
            <a:pPr marL="0" indent="0">
              <a:buNone/>
            </a:pPr>
            <a:endParaRPr lang="en-US" sz="2000" dirty="0">
              <a:latin typeface="Times New Roman" pitchFamily="18" charset="0"/>
              <a:cs typeface="Times New Roman" pitchFamily="18" charset="0"/>
            </a:endParaRPr>
          </a:p>
        </p:txBody>
      </p:sp>
      <p:sp>
        <p:nvSpPr>
          <p:cNvPr id="4" name="Text Placeholder 3"/>
          <p:cNvSpPr>
            <a:spLocks noGrp="1"/>
          </p:cNvSpPr>
          <p:nvPr>
            <p:ph type="body" sz="quarter" idx="11"/>
          </p:nvPr>
        </p:nvSpPr>
        <p:spPr>
          <a:xfrm>
            <a:off x="120377" y="190861"/>
            <a:ext cx="11813715" cy="643612"/>
          </a:xfrm>
        </p:spPr>
        <p:txBody>
          <a:bodyPr/>
          <a:lstStyle/>
          <a:p>
            <a:r>
              <a:rPr lang="en-US" sz="3200" b="0" dirty="0">
                <a:solidFill>
                  <a:schemeClr val="tx1"/>
                </a:solidFill>
                <a:latin typeface="Times New Roman" pitchFamily="18" charset="0"/>
                <a:cs typeface="Times New Roman" pitchFamily="18" charset="0"/>
              </a:rPr>
              <a:t>Application Architecture Types</a:t>
            </a:r>
          </a:p>
          <a:p>
            <a:endParaRPr lang="en-US" b="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130" y="3367586"/>
            <a:ext cx="6629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6963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21" y="1296537"/>
            <a:ext cx="11352701" cy="4309717"/>
          </a:xfrm>
        </p:spPr>
        <p:txBody>
          <a:bodyPr/>
          <a:lstStyle/>
          <a:p>
            <a:r>
              <a:rPr lang="en-US" sz="2000" dirty="0" smtClean="0">
                <a:latin typeface="Times New Roman" panose="02020603050405020304" pitchFamily="18" charset="0"/>
                <a:cs typeface="Times New Roman" pitchFamily="18" charset="0"/>
              </a:rPr>
              <a:t>Rich Internet Application </a:t>
            </a:r>
          </a:p>
          <a:p>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It is </a:t>
            </a:r>
            <a:r>
              <a:rPr lang="en-US" sz="2000" dirty="0">
                <a:latin typeface="Times New Roman" pitchFamily="18" charset="0"/>
                <a:cs typeface="Times New Roman" pitchFamily="18" charset="0"/>
              </a:rPr>
              <a:t>a Web application that has many of the characteristics of desktop application software, typically delivered by way of a site-specific browser, a browser plug-in, an independent sandbox, extensive use of JavaScript, or a virtual machine</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Ex. Adobe </a:t>
            </a:r>
            <a:r>
              <a:rPr lang="en-US" sz="2000" dirty="0">
                <a:latin typeface="Times New Roman" pitchFamily="18" charset="0"/>
                <a:cs typeface="Times New Roman" pitchFamily="18" charset="0"/>
              </a:rPr>
              <a:t>Flash, JavaFX</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and Microsoft Silverlight are currently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three most common platforms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4" name="Text Placeholder 3"/>
          <p:cNvSpPr>
            <a:spLocks noGrp="1"/>
          </p:cNvSpPr>
          <p:nvPr>
            <p:ph type="body" sz="quarter" idx="11"/>
          </p:nvPr>
        </p:nvSpPr>
        <p:spPr>
          <a:xfrm>
            <a:off x="272777" y="175113"/>
            <a:ext cx="11813715" cy="643612"/>
          </a:xfrm>
        </p:spPr>
        <p:txBody>
          <a:bodyPr/>
          <a:lstStyle/>
          <a:p>
            <a:r>
              <a:rPr lang="en-US" sz="3200" b="0" dirty="0">
                <a:solidFill>
                  <a:schemeClr val="tx1"/>
                </a:solidFill>
                <a:latin typeface="Times New Roman" pitchFamily="18" charset="0"/>
                <a:cs typeface="Times New Roman" pitchFamily="18" charset="0"/>
              </a:rPr>
              <a:t>Application Architecture Types</a:t>
            </a:r>
          </a:p>
          <a:p>
            <a:endParaRPr lang="en-US" b="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482" y="4021825"/>
            <a:ext cx="3601231"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148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TIER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5447" y="1996046"/>
            <a:ext cx="10291444" cy="4026560"/>
          </a:xfrm>
        </p:spPr>
        <p:txBody>
          <a:bodyPr/>
          <a:lstStyle/>
          <a:p>
            <a:pPr marL="0" indent="0">
              <a:buNone/>
            </a:pPr>
            <a:r>
              <a:rPr lang="en-US" dirty="0" smtClean="0">
                <a:latin typeface="Times New Roman" panose="02020603050405020304" pitchFamily="18" charset="0"/>
                <a:cs typeface="Times New Roman" panose="02020603050405020304" pitchFamily="18" charset="0"/>
              </a:rPr>
              <a:t>Physical Separation of presentation, Business services and data functionality of your design across separate computers and system.</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Types </a:t>
            </a:r>
          </a:p>
          <a:p>
            <a:pPr marL="0" indent="0">
              <a:buNone/>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Tier</a:t>
            </a:r>
          </a:p>
          <a:p>
            <a:r>
              <a:rPr lang="en-US" dirty="0" smtClean="0">
                <a:latin typeface="Times New Roman" panose="02020603050405020304" pitchFamily="18" charset="0"/>
                <a:cs typeface="Times New Roman" panose="02020603050405020304" pitchFamily="18" charset="0"/>
              </a:rPr>
              <a:t>3- Tier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8463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21" y="1675228"/>
            <a:ext cx="7034241" cy="4026560"/>
          </a:xfrm>
        </p:spPr>
        <p:txBody>
          <a:bodyPr/>
          <a:lstStyle/>
          <a:p>
            <a:pPr marL="0" indent="0">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two-tier architecture is like client server application.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direct communication takes place between client and server. There is no intermediate between client and server.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of tight coupling a 2 tiered application will run faster</a:t>
            </a:r>
            <a:r>
              <a:rPr lang="en-US" dirty="0">
                <a:latin typeface="Times New Roman" pitchFamily="18" charset="0"/>
                <a:cs typeface="Times New Roman" pitchFamily="18" charset="0"/>
              </a:rPr>
              <a:t>.</a:t>
            </a:r>
          </a:p>
        </p:txBody>
      </p:sp>
      <p:sp>
        <p:nvSpPr>
          <p:cNvPr id="4" name="Text Placeholder 3"/>
          <p:cNvSpPr>
            <a:spLocks noGrp="1"/>
          </p:cNvSpPr>
          <p:nvPr>
            <p:ph type="body" sz="quarter" idx="11"/>
          </p:nvPr>
        </p:nvSpPr>
        <p:spPr>
          <a:xfrm>
            <a:off x="125188" y="226205"/>
            <a:ext cx="11813715" cy="643612"/>
          </a:xfrm>
        </p:spPr>
        <p:txBody>
          <a:bodyPr/>
          <a:lstStyle/>
          <a:p>
            <a:r>
              <a:rPr lang="en-US" sz="3200" b="0" dirty="0" smtClean="0">
                <a:solidFill>
                  <a:schemeClr val="tx1"/>
                </a:solidFill>
                <a:latin typeface="Times New Roman" panose="02020603050405020304" pitchFamily="18" charset="0"/>
                <a:cs typeface="Times New Roman" panose="02020603050405020304" pitchFamily="18" charset="0"/>
              </a:rPr>
              <a:t>2 - Tier</a:t>
            </a:r>
            <a:endParaRPr lang="en-US" sz="3200" b="0" dirty="0">
              <a:solidFill>
                <a:schemeClr val="tx1"/>
              </a:solidFill>
              <a:latin typeface="Times New Roman" panose="02020603050405020304" pitchFamily="18" charset="0"/>
              <a:cs typeface="Times New Roman" panose="02020603050405020304" pitchFamily="18" charset="0"/>
            </a:endParaRPr>
          </a:p>
        </p:txBody>
      </p:sp>
      <p:pic>
        <p:nvPicPr>
          <p:cNvPr id="14338" name="Picture 2" descr="Two-Ti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683" y="1742780"/>
            <a:ext cx="4237149" cy="333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511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022" y="1678675"/>
            <a:ext cx="5862074" cy="4459841"/>
          </a:xfrm>
        </p:spPr>
        <p:txBody>
          <a:bodyPr/>
          <a:lstStyle/>
          <a:p>
            <a:r>
              <a:rPr lang="en-US" sz="2000" dirty="0">
                <a:latin typeface="Times New Roman" pitchFamily="18" charset="0"/>
                <a:cs typeface="Times New Roman" pitchFamily="18" charset="0"/>
              </a:rPr>
              <a:t>Three-tier architectur</a:t>
            </a:r>
            <a:r>
              <a:rPr lang="en-US" sz="2000" b="1" dirty="0">
                <a:latin typeface="Times New Roman" pitchFamily="18" charset="0"/>
                <a:cs typeface="Times New Roman" pitchFamily="18" charset="0"/>
              </a:rPr>
              <a:t>e</a:t>
            </a:r>
            <a:r>
              <a:rPr lang="en-US" sz="2000" dirty="0">
                <a:latin typeface="Times New Roman" pitchFamily="18" charset="0"/>
                <a:cs typeface="Times New Roman" pitchFamily="18" charset="0"/>
              </a:rPr>
              <a:t> typically comprise a presentation tier, a business or data access tier, and a data tier. </a:t>
            </a: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Three </a:t>
            </a:r>
            <a:r>
              <a:rPr lang="en-US" sz="2000" dirty="0">
                <a:latin typeface="Times New Roman" pitchFamily="18" charset="0"/>
                <a:cs typeface="Times New Roman" pitchFamily="18" charset="0"/>
              </a:rPr>
              <a:t>layers in the three tier architecture are as follows</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pPr marL="370386" lvl="2" indent="0">
              <a:buNone/>
            </a:pPr>
            <a:r>
              <a:rPr lang="en-US" sz="2000" dirty="0" smtClean="0">
                <a:latin typeface="Times New Roman" pitchFamily="18" charset="0"/>
                <a:cs typeface="Times New Roman" pitchFamily="18" charset="0"/>
              </a:rPr>
              <a:t>Client </a:t>
            </a:r>
            <a:r>
              <a:rPr lang="en-US" sz="2000" dirty="0">
                <a:latin typeface="Times New Roman" pitchFamily="18" charset="0"/>
                <a:cs typeface="Times New Roman" pitchFamily="18" charset="0"/>
              </a:rPr>
              <a:t>layer</a:t>
            </a:r>
            <a:br>
              <a:rPr lang="en-US" sz="2000" dirty="0">
                <a:latin typeface="Times New Roman" pitchFamily="18" charset="0"/>
                <a:cs typeface="Times New Roman" pitchFamily="18" charset="0"/>
              </a:rPr>
            </a:br>
            <a:r>
              <a:rPr lang="en-US" sz="2000" dirty="0" smtClean="0">
                <a:latin typeface="Times New Roman" pitchFamily="18" charset="0"/>
                <a:cs typeface="Times New Roman" pitchFamily="18" charset="0"/>
              </a:rPr>
              <a:t>Business </a:t>
            </a:r>
            <a:r>
              <a:rPr lang="en-US" sz="2000" dirty="0">
                <a:latin typeface="Times New Roman" pitchFamily="18" charset="0"/>
                <a:cs typeface="Times New Roman" pitchFamily="18" charset="0"/>
              </a:rPr>
              <a:t>layer</a:t>
            </a:r>
            <a:br>
              <a:rPr lang="en-US" sz="2000" dirty="0">
                <a:latin typeface="Times New Roman" pitchFamily="18" charset="0"/>
                <a:cs typeface="Times New Roman" pitchFamily="18" charset="0"/>
              </a:rPr>
            </a:br>
            <a:r>
              <a:rPr lang="en-US" sz="2000" dirty="0" smtClean="0">
                <a:latin typeface="Times New Roman" pitchFamily="18" charset="0"/>
                <a:cs typeface="Times New Roman" pitchFamily="18" charset="0"/>
              </a:rPr>
              <a:t>Data </a:t>
            </a:r>
            <a:r>
              <a:rPr lang="en-US" sz="2000" dirty="0">
                <a:latin typeface="Times New Roman" pitchFamily="18" charset="0"/>
                <a:cs typeface="Times New Roman" pitchFamily="18" charset="0"/>
              </a:rPr>
              <a:t>layer</a:t>
            </a:r>
          </a:p>
          <a:p>
            <a:endParaRPr lang="en-US" sz="2000" dirty="0"/>
          </a:p>
        </p:txBody>
      </p:sp>
      <p:sp>
        <p:nvSpPr>
          <p:cNvPr id="4" name="Text Placeholder 3"/>
          <p:cNvSpPr>
            <a:spLocks noGrp="1"/>
          </p:cNvSpPr>
          <p:nvPr>
            <p:ph type="body" sz="quarter" idx="11"/>
          </p:nvPr>
        </p:nvSpPr>
        <p:spPr>
          <a:xfrm>
            <a:off x="261666" y="280796"/>
            <a:ext cx="11813715" cy="643612"/>
          </a:xfrm>
        </p:spPr>
        <p:txBody>
          <a:bodyPr/>
          <a:lstStyle/>
          <a:p>
            <a:r>
              <a:rPr lang="en-US" sz="3200" b="0" dirty="0" smtClean="0">
                <a:solidFill>
                  <a:schemeClr val="tx1"/>
                </a:solidFill>
                <a:latin typeface="Times New Roman" panose="02020603050405020304" pitchFamily="18" charset="0"/>
                <a:cs typeface="Times New Roman" panose="02020603050405020304" pitchFamily="18" charset="0"/>
              </a:rPr>
              <a:t>3 - Tier</a:t>
            </a:r>
            <a:endParaRPr lang="en-US" sz="3200" b="0" dirty="0">
              <a:solidFill>
                <a:schemeClr val="tx1"/>
              </a:solidFill>
              <a:latin typeface="Times New Roman" panose="02020603050405020304" pitchFamily="18" charset="0"/>
              <a:cs typeface="Times New Roman" panose="02020603050405020304" pitchFamily="18" charset="0"/>
            </a:endParaRPr>
          </a:p>
        </p:txBody>
      </p:sp>
      <p:pic>
        <p:nvPicPr>
          <p:cNvPr id="15362" name="Picture 2" descr="Three-ti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653" y="1911677"/>
            <a:ext cx="5009880" cy="320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967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Content Placeholder 2"/>
          <p:cNvSpPr>
            <a:spLocks noGrp="1"/>
          </p:cNvSpPr>
          <p:nvPr>
            <p:ph idx="1"/>
          </p:nvPr>
        </p:nvSpPr>
        <p:spPr>
          <a:xfrm>
            <a:off x="913176" y="1442254"/>
            <a:ext cx="10399257" cy="4198691"/>
          </a:xfrm>
        </p:spPr>
        <p:txBody>
          <a:bodyPr/>
          <a:lstStyle/>
          <a:p>
            <a:pPr marL="0" indent="0">
              <a:buNone/>
            </a:pPr>
            <a:endParaRPr lang="en-US" dirty="0" smtClean="0"/>
          </a:p>
          <a:p>
            <a:pPr marL="0" indent="0">
              <a:buNone/>
            </a:pPr>
            <a:r>
              <a:rPr lang="en-US" dirty="0" smtClean="0"/>
              <a:t>	Storage means the devices and data connected to the computer through I/O operations.</a:t>
            </a:r>
          </a:p>
          <a:p>
            <a:endParaRPr lang="en-US" dirty="0" smtClean="0"/>
          </a:p>
          <a:p>
            <a:pPr marL="0" indent="0">
              <a:buNone/>
            </a:pPr>
            <a:r>
              <a:rPr lang="en-US" dirty="0" smtClean="0"/>
              <a:t>Components of Storage System Environment</a:t>
            </a:r>
          </a:p>
          <a:p>
            <a:r>
              <a:rPr lang="en-US" dirty="0" smtClean="0"/>
              <a:t>Hosts</a:t>
            </a:r>
          </a:p>
          <a:p>
            <a:r>
              <a:rPr lang="en-US" dirty="0" smtClean="0"/>
              <a:t>Connectivity</a:t>
            </a:r>
          </a:p>
          <a:p>
            <a:pPr marL="0" indent="0">
              <a:buNone/>
            </a:pPr>
            <a:r>
              <a:rPr lang="en-US" dirty="0"/>
              <a:t> </a:t>
            </a:r>
            <a:r>
              <a:rPr lang="en-US" dirty="0" smtClean="0"/>
              <a:t>     Bus, Port, Cable</a:t>
            </a:r>
          </a:p>
          <a:p>
            <a:r>
              <a:rPr lang="en-US" dirty="0" smtClean="0"/>
              <a:t>Storage arrays</a:t>
            </a:r>
          </a:p>
          <a:p>
            <a:pPr marL="0" indent="0">
              <a:buNone/>
            </a:pPr>
            <a:r>
              <a:rPr lang="en-US" dirty="0"/>
              <a:t> </a:t>
            </a:r>
            <a:r>
              <a:rPr lang="en-US" dirty="0" smtClean="0"/>
              <a:t>     Magnetic media, Optical media, Solid State media</a:t>
            </a:r>
          </a:p>
          <a:p>
            <a:pPr marL="0" indent="0">
              <a:buNone/>
            </a:pPr>
            <a:r>
              <a:rPr lang="en-US" dirty="0"/>
              <a:t> </a:t>
            </a:r>
            <a:r>
              <a:rPr lang="en-US" dirty="0" smtClean="0"/>
              <a:t>     </a:t>
            </a:r>
          </a:p>
          <a:p>
            <a:pPr marL="0" indent="0">
              <a:buNone/>
            </a:pPr>
            <a:r>
              <a:rPr lang="en-US" dirty="0"/>
              <a:t> </a:t>
            </a:r>
            <a:r>
              <a:rPr lang="en-US" dirty="0" smtClean="0"/>
              <a:t>                      </a:t>
            </a:r>
            <a:endParaRPr lang="en-US" dirty="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063096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23"/>
            <a:ext cx="10972800" cy="944562"/>
          </a:xfrm>
        </p:spPr>
        <p:txBody>
          <a:bodyPr>
            <a:normAutofit/>
          </a:bodyPr>
          <a:lstStyle/>
          <a:p>
            <a:r>
              <a:rPr lang="en-US" sz="3600" dirty="0" smtClean="0">
                <a:latin typeface="Times New Roman" pitchFamily="18" charset="0"/>
                <a:cs typeface="Times New Roman" pitchFamily="18" charset="0"/>
              </a:rPr>
              <a:t>Working</a:t>
            </a:r>
            <a:r>
              <a:rPr lang="en-US" sz="3600" b="1"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principle</a:t>
            </a:r>
            <a:r>
              <a:rPr lang="en-US" sz="3600" b="1"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of</a:t>
            </a:r>
            <a:r>
              <a:rPr lang="en-US" sz="3600" b="1"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scanner</a:t>
            </a:r>
            <a:endParaRPr lang="en-US" sz="3600"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9108" y="1447800"/>
            <a:ext cx="803030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4443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smtClean="0"/>
              <a:t>Storage</a:t>
            </a:r>
            <a:endParaRPr lang="en-US" dirty="0"/>
          </a:p>
        </p:txBody>
      </p:sp>
      <p:sp>
        <p:nvSpPr>
          <p:cNvPr id="3" name="Content Placeholder 2"/>
          <p:cNvSpPr>
            <a:spLocks noGrp="1"/>
          </p:cNvSpPr>
          <p:nvPr>
            <p:ph idx="1"/>
          </p:nvPr>
        </p:nvSpPr>
        <p:spPr>
          <a:xfrm>
            <a:off x="515588" y="1929075"/>
            <a:ext cx="7518070" cy="4026560"/>
          </a:xfrm>
        </p:spPr>
        <p:txBody>
          <a:bodyPr/>
          <a:lstStyle/>
          <a:p>
            <a:r>
              <a:rPr lang="en-US" dirty="0" smtClean="0"/>
              <a:t>Direct </a:t>
            </a:r>
            <a:r>
              <a:rPr lang="en-US" dirty="0"/>
              <a:t>attached Storage (DAS)</a:t>
            </a:r>
          </a:p>
          <a:p>
            <a:r>
              <a:rPr lang="en-US" dirty="0"/>
              <a:t>Network Attached Storage (NAS)</a:t>
            </a:r>
          </a:p>
          <a:p>
            <a:r>
              <a:rPr lang="en-US" dirty="0"/>
              <a:t>Storage Area Networks (SAN)</a:t>
            </a:r>
          </a:p>
          <a:p>
            <a:r>
              <a:rPr lang="en-US" dirty="0"/>
              <a:t>Redundant Array of Independent Disk (RAID)</a:t>
            </a:r>
          </a:p>
          <a:p>
            <a:r>
              <a:rPr lang="en-US" dirty="0"/>
              <a:t>Just Bunch od Disk (JBOD)</a:t>
            </a:r>
          </a:p>
          <a:p>
            <a:endParaRPr lang="en-US" dirty="0"/>
          </a:p>
        </p:txBody>
      </p:sp>
    </p:spTree>
    <p:extLst>
      <p:ext uri="{BB962C8B-B14F-4D97-AF65-F5344CB8AC3E}">
        <p14:creationId xmlns:p14="http://schemas.microsoft.com/office/powerpoint/2010/main" val="301788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attached Storage (DAS)</a:t>
            </a:r>
          </a:p>
        </p:txBody>
      </p:sp>
      <p:sp>
        <p:nvSpPr>
          <p:cNvPr id="3" name="Content Placeholder 2"/>
          <p:cNvSpPr>
            <a:spLocks noGrp="1"/>
          </p:cNvSpPr>
          <p:nvPr>
            <p:ph idx="1"/>
          </p:nvPr>
        </p:nvSpPr>
        <p:spPr>
          <a:xfrm>
            <a:off x="319644" y="2220686"/>
            <a:ext cx="6394664" cy="3971107"/>
          </a:xfrm>
        </p:spPr>
        <p:txBody>
          <a:bodyPr/>
          <a:lstStyle/>
          <a:p>
            <a:r>
              <a:rPr lang="en-US" dirty="0" smtClean="0"/>
              <a:t> Directly attached to the Servers.</a:t>
            </a:r>
          </a:p>
          <a:p>
            <a:r>
              <a:rPr lang="en-US" dirty="0" smtClean="0"/>
              <a:t> Applications uses Block-level access protocols to access the data.</a:t>
            </a:r>
          </a:p>
          <a:p>
            <a:pPr marL="0" indent="0">
              <a:buNone/>
            </a:pPr>
            <a:endParaRPr lang="en-US" dirty="0"/>
          </a:p>
          <a:p>
            <a:pPr marL="0" indent="0">
              <a:buNone/>
            </a:pPr>
            <a:endParaRPr lang="en-US" dirty="0" smtClean="0"/>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780" y="1290366"/>
            <a:ext cx="47625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3104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Attached Storage (NAS)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417" y="1419224"/>
            <a:ext cx="5729288" cy="443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78821" y="2072366"/>
            <a:ext cx="5199017" cy="2893100"/>
          </a:xfrm>
          <a:prstGeom prst="rect">
            <a:avLst/>
          </a:prstGeom>
          <a:noFill/>
        </p:spPr>
        <p:txBody>
          <a:bodyPr wrap="square" rtlCol="0">
            <a:spAutoFit/>
          </a:bodyPr>
          <a:lstStyle/>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It is Storage over a network.</a:t>
            </a:r>
          </a:p>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It uses File-level access.</a:t>
            </a:r>
          </a:p>
          <a:p>
            <a:pPr marL="342900" indent="-342900">
              <a:buClr>
                <a:schemeClr val="accent5"/>
              </a:buClr>
              <a:buFont typeface="Wingdings" pitchFamily="2" charset="2"/>
              <a:buChar char="§"/>
            </a:pPr>
            <a:endParaRPr lang="en-US" sz="2400" dirty="0">
              <a:solidFill>
                <a:schemeClr val="tx2">
                  <a:lumMod val="50000"/>
                </a:schemeClr>
              </a:solidFill>
              <a:latin typeface="Times New Roman" pitchFamily="18" charset="0"/>
              <a:cs typeface="Times New Roman" pitchFamily="18" charset="0"/>
            </a:endParaRPr>
          </a:p>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File I/O is a higher-level type of request that specifies the file to be accessed, but not specify its logical block address.</a:t>
            </a:r>
          </a:p>
          <a:p>
            <a:pPr marL="285750" indent="-285750">
              <a:buClr>
                <a:schemeClr val="accent5"/>
              </a:buClr>
              <a:buFont typeface="Wingdings" pitchFamily="2" charset="2"/>
              <a:buChar char="§"/>
            </a:pPr>
            <a:endParaRPr lang="en-US" sz="1400" dirty="0">
              <a:solidFill>
                <a:schemeClr val="tx2">
                  <a:lumMod val="50000"/>
                </a:schemeClr>
              </a:solidFill>
            </a:endParaRPr>
          </a:p>
        </p:txBody>
      </p:sp>
    </p:spTree>
    <p:extLst>
      <p:ext uri="{BB962C8B-B14F-4D97-AF65-F5344CB8AC3E}">
        <p14:creationId xmlns:p14="http://schemas.microsoft.com/office/powerpoint/2010/main" val="3078754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7" y="4"/>
            <a:ext cx="12191999" cy="1002135"/>
          </a:xfrm>
        </p:spPr>
        <p:txBody>
          <a:bodyPr/>
          <a:lstStyle/>
          <a:p>
            <a:r>
              <a:rPr lang="en-US" dirty="0" smtClean="0"/>
              <a:t>Storage Area Network</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1252538"/>
            <a:ext cx="5011511" cy="475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78823" y="1902670"/>
            <a:ext cx="5682343" cy="2154436"/>
          </a:xfrm>
          <a:prstGeom prst="rect">
            <a:avLst/>
          </a:prstGeom>
          <a:noFill/>
        </p:spPr>
        <p:txBody>
          <a:bodyPr wrap="square" rtlCol="0">
            <a:spAutoFit/>
          </a:bodyPr>
          <a:lstStyle/>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SAN serves to interconnect storage related resources that are connected to multiple servers.</a:t>
            </a:r>
          </a:p>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It uses Fiber Channel Technology.</a:t>
            </a:r>
          </a:p>
          <a:p>
            <a:pPr marL="342900" indent="-342900">
              <a:buClr>
                <a:schemeClr val="accent5"/>
              </a:buClr>
              <a:buFont typeface="Wingdings" pitchFamily="2" charset="2"/>
              <a:buChar char="§"/>
            </a:pPr>
            <a:r>
              <a:rPr lang="en-US" sz="2400" dirty="0" smtClean="0">
                <a:solidFill>
                  <a:schemeClr val="tx2">
                    <a:lumMod val="50000"/>
                  </a:schemeClr>
                </a:solidFill>
                <a:latin typeface="Times New Roman" pitchFamily="18" charset="0"/>
                <a:cs typeface="Times New Roman" pitchFamily="18" charset="0"/>
              </a:rPr>
              <a:t>It also uses iSCSI.</a:t>
            </a: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12002459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Connectivity Methods</a:t>
            </a:r>
            <a:endParaRPr lang="en-US" dirty="0"/>
          </a:p>
        </p:txBody>
      </p:sp>
      <p:sp>
        <p:nvSpPr>
          <p:cNvPr id="5" name="Content Placeholder 4"/>
          <p:cNvSpPr>
            <a:spLocks noGrp="1"/>
          </p:cNvSpPr>
          <p:nvPr>
            <p:ph idx="1"/>
          </p:nvPr>
        </p:nvSpPr>
        <p:spPr>
          <a:xfrm>
            <a:off x="398022" y="1515291"/>
            <a:ext cx="11319362" cy="4623225"/>
          </a:xfrm>
        </p:spPr>
        <p:txBody>
          <a:bodyPr/>
          <a:lstStyle/>
          <a:p>
            <a:r>
              <a:rPr lang="en-US" dirty="0" smtClean="0"/>
              <a:t>Point to point (FC-P2P)</a:t>
            </a:r>
          </a:p>
          <a:p>
            <a:pPr marL="0" indent="0">
              <a:buNone/>
            </a:pPr>
            <a:r>
              <a:rPr lang="en-US" dirty="0"/>
              <a:t> </a:t>
            </a:r>
            <a:r>
              <a:rPr lang="en-US" dirty="0" smtClean="0"/>
              <a:t>          A direct connection between the nodes.</a:t>
            </a:r>
          </a:p>
          <a:p>
            <a:pPr marL="0" indent="0">
              <a:buNone/>
            </a:pPr>
            <a:endParaRPr lang="en-US" dirty="0"/>
          </a:p>
          <a:p>
            <a:r>
              <a:rPr lang="en-US" dirty="0" smtClean="0"/>
              <a:t>Fiber Channel- Arbitrated Loop (FC-AL)</a:t>
            </a:r>
          </a:p>
          <a:p>
            <a:pPr marL="0" indent="0">
              <a:buNone/>
            </a:pPr>
            <a:r>
              <a:rPr lang="en-US" dirty="0"/>
              <a:t> </a:t>
            </a:r>
            <a:r>
              <a:rPr lang="en-US" dirty="0" smtClean="0"/>
              <a:t>         Devices are attached to a Shared loop.</a:t>
            </a:r>
          </a:p>
          <a:p>
            <a:pPr marL="0" indent="0">
              <a:buNone/>
            </a:pPr>
            <a:endParaRPr lang="en-US" dirty="0"/>
          </a:p>
          <a:p>
            <a:r>
              <a:rPr lang="en-US" dirty="0" smtClean="0"/>
              <a:t>Fiber Channel- Switched Fabric (FC-SW)</a:t>
            </a:r>
          </a:p>
          <a:p>
            <a:pPr marL="0" indent="0">
              <a:buNone/>
            </a:pPr>
            <a:r>
              <a:rPr lang="en-US" dirty="0"/>
              <a:t> </a:t>
            </a:r>
            <a:r>
              <a:rPr lang="en-US" dirty="0" smtClean="0"/>
              <a:t>         Multiple devices are connected via switching technologies.</a:t>
            </a:r>
            <a:endParaRPr lang="en-US" dirty="0"/>
          </a:p>
        </p:txBody>
      </p:sp>
    </p:spTree>
    <p:extLst>
      <p:ext uri="{BB962C8B-B14F-4D97-AF65-F5344CB8AC3E}">
        <p14:creationId xmlns:p14="http://schemas.microsoft.com/office/powerpoint/2010/main" val="23677389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a:t>
            </a:r>
            <a:endParaRPr lang="en-US" dirty="0"/>
          </a:p>
        </p:txBody>
      </p:sp>
      <p:sp>
        <p:nvSpPr>
          <p:cNvPr id="3" name="Content Placeholder 2"/>
          <p:cNvSpPr>
            <a:spLocks noGrp="1"/>
          </p:cNvSpPr>
          <p:nvPr>
            <p:ph idx="1"/>
          </p:nvPr>
        </p:nvSpPr>
        <p:spPr>
          <a:xfrm>
            <a:off x="398021" y="1654756"/>
            <a:ext cx="11793979" cy="4026560"/>
          </a:xfrm>
        </p:spPr>
        <p:txBody>
          <a:bodyPr/>
          <a:lstStyle/>
          <a:p>
            <a:r>
              <a:rPr lang="en-US" dirty="0" smtClean="0"/>
              <a:t>Stands for Redundant Array of Independent Disks.</a:t>
            </a:r>
          </a:p>
          <a:p>
            <a:r>
              <a:rPr lang="en-US" dirty="0" smtClean="0"/>
              <a:t>Conceptually it uses two or more physical disks, to create one logical disk.</a:t>
            </a:r>
          </a:p>
          <a:p>
            <a:pPr marL="0" indent="0">
              <a:buNone/>
            </a:pPr>
            <a:endParaRPr lang="en-US" dirty="0"/>
          </a:p>
          <a:p>
            <a:pPr marL="0" indent="0">
              <a:buNone/>
            </a:pPr>
            <a:r>
              <a:rPr lang="en-US" dirty="0" smtClean="0"/>
              <a:t>RAID levels</a:t>
            </a:r>
          </a:p>
          <a:p>
            <a:r>
              <a:rPr lang="en-US" dirty="0" smtClean="0"/>
              <a:t>RAID 0 </a:t>
            </a:r>
          </a:p>
          <a:p>
            <a:r>
              <a:rPr lang="en-US" dirty="0"/>
              <a:t>RAID 1</a:t>
            </a:r>
          </a:p>
          <a:p>
            <a:r>
              <a:rPr lang="en-US" dirty="0"/>
              <a:t>RAID </a:t>
            </a:r>
            <a:r>
              <a:rPr lang="en-US" dirty="0" smtClean="0"/>
              <a:t>5 </a:t>
            </a:r>
            <a:endParaRPr lang="en-US" dirty="0"/>
          </a:p>
          <a:p>
            <a:r>
              <a:rPr lang="en-US" dirty="0"/>
              <a:t>RAID </a:t>
            </a:r>
            <a:r>
              <a:rPr lang="en-US" dirty="0" smtClean="0"/>
              <a:t>6 </a:t>
            </a:r>
            <a:endParaRPr lang="en-US" dirty="0"/>
          </a:p>
          <a:p>
            <a:r>
              <a:rPr lang="en-US" dirty="0"/>
              <a:t>RAID </a:t>
            </a:r>
            <a:r>
              <a:rPr lang="en-US" dirty="0" smtClean="0"/>
              <a:t>01</a:t>
            </a:r>
          </a:p>
          <a:p>
            <a:r>
              <a:rPr lang="en-US" dirty="0"/>
              <a:t>RAID </a:t>
            </a:r>
            <a:r>
              <a:rPr lang="en-US" dirty="0" smtClean="0"/>
              <a:t>10 </a:t>
            </a:r>
            <a:endParaRPr lang="en-US" dirty="0"/>
          </a:p>
          <a:p>
            <a:pPr marL="0" indent="0">
              <a:buNone/>
            </a:pPr>
            <a:r>
              <a:rPr lang="en-US" dirty="0" smtClean="0"/>
              <a:t> </a:t>
            </a:r>
            <a:endParaRPr lang="en-US" dirty="0"/>
          </a:p>
          <a:p>
            <a:pPr marL="0" indent="0">
              <a:buNone/>
            </a:pPr>
            <a:endParaRPr lang="en-US" dirty="0"/>
          </a:p>
        </p:txBody>
      </p:sp>
    </p:spTree>
    <p:extLst>
      <p:ext uri="{BB962C8B-B14F-4D97-AF65-F5344CB8AC3E}">
        <p14:creationId xmlns:p14="http://schemas.microsoft.com/office/powerpoint/2010/main" val="239109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0 and RAID 1</a:t>
            </a:r>
            <a:endParaRPr lang="en-US" dirty="0"/>
          </a:p>
        </p:txBody>
      </p:sp>
      <p:pic>
        <p:nvPicPr>
          <p:cNvPr id="16386" name="Picture 2" descr="Image result for raid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038" y="1632856"/>
            <a:ext cx="3095625" cy="407561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706" y="1489165"/>
            <a:ext cx="6477000" cy="46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87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5 and RAID 6</a:t>
            </a:r>
            <a:endParaRPr lang="en-US" dirty="0"/>
          </a:p>
        </p:txBody>
      </p:sp>
      <p:sp>
        <p:nvSpPr>
          <p:cNvPr id="5" name="AutoShape 2" descr="Image result for raid 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aid 5"/>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29" y="1819273"/>
            <a:ext cx="4490357" cy="364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descr="Image result for raid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726" y="1819272"/>
            <a:ext cx="5454740" cy="364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986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01 and RAID 10</a:t>
            </a:r>
            <a:endParaRPr lang="en-US" dirty="0"/>
          </a:p>
        </p:txBody>
      </p:sp>
      <p:sp>
        <p:nvSpPr>
          <p:cNvPr id="5" name="AutoShape 2" descr="Image result for raid 0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94" y="2016443"/>
            <a:ext cx="4624251"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descr="Image result for raid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0" y="2016442"/>
            <a:ext cx="5938067"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36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SUMMARY</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386862" y="1530615"/>
            <a:ext cx="11805138" cy="3686153"/>
          </a:xfrm>
        </p:spPr>
        <p:txBody>
          <a:bodyPr/>
          <a:lstStyle/>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Hardware</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Windows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Linux</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Network Fundamentals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Network Services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Database</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Applications</a:t>
            </a:r>
          </a:p>
          <a:p>
            <a:pPr marL="342900" indent="-342900">
              <a:buFont typeface="Arial" panose="020B0604020202020204" pitchFamily="34" charset="0"/>
              <a:buChar char="•"/>
            </a:pPr>
            <a:r>
              <a:rPr lang="en-US" b="0" dirty="0" smtClean="0">
                <a:solidFill>
                  <a:schemeClr val="tx1"/>
                </a:solidFill>
                <a:latin typeface="Times New Roman" panose="02020603050405020304" pitchFamily="18" charset="0"/>
                <a:cs typeface="Times New Roman" panose="02020603050405020304" pitchFamily="18" charset="0"/>
              </a:rPr>
              <a:t>Storage</a:t>
            </a:r>
            <a:endParaRPr lang="en-US"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38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6070A"/>
                </a:solidFill>
                <a:latin typeface="Times New Roman" pitchFamily="18" charset="0"/>
                <a:cs typeface="Times New Roman" pitchFamily="18" charset="0"/>
              </a:rPr>
              <a:t>Output</a:t>
            </a:r>
            <a:r>
              <a:rPr lang="en-US" b="1" dirty="0" smtClean="0">
                <a:solidFill>
                  <a:srgbClr val="06070A"/>
                </a:solidFill>
                <a:latin typeface="Times New Roman" pitchFamily="18" charset="0"/>
                <a:cs typeface="Times New Roman" pitchFamily="18" charset="0"/>
              </a:rPr>
              <a:t> </a:t>
            </a:r>
            <a:r>
              <a:rPr lang="en-US" dirty="0" smtClean="0">
                <a:solidFill>
                  <a:srgbClr val="06070A"/>
                </a:solidFill>
                <a:latin typeface="Times New Roman" pitchFamily="18" charset="0"/>
                <a:cs typeface="Times New Roman" pitchFamily="18" charset="0"/>
              </a:rPr>
              <a:t>Devices</a:t>
            </a:r>
            <a:endParaRPr lang="en-US" dirty="0">
              <a:solidFill>
                <a:srgbClr val="06070A"/>
              </a:solidFill>
              <a:latin typeface="Times New Roman" pitchFamily="18" charset="0"/>
              <a:cs typeface="Times New Roman" pitchFamily="18" charset="0"/>
            </a:endParaRPr>
          </a:p>
        </p:txBody>
      </p:sp>
      <p:sp>
        <p:nvSpPr>
          <p:cNvPr id="3" name="Content Placeholder 2"/>
          <p:cNvSpPr>
            <a:spLocks noGrp="1"/>
          </p:cNvSpPr>
          <p:nvPr>
            <p:ph idx="1"/>
          </p:nvPr>
        </p:nvSpPr>
        <p:spPr>
          <a:xfrm>
            <a:off x="398021" y="1875692"/>
            <a:ext cx="11793979" cy="4262824"/>
          </a:xfrm>
        </p:spPr>
        <p:txBody>
          <a:bodyPr/>
          <a:lstStyle/>
          <a:p>
            <a:r>
              <a:rPr lang="en-US" b="1" dirty="0" smtClean="0">
                <a:solidFill>
                  <a:srgbClr val="06070A"/>
                </a:solidFill>
                <a:latin typeface="Times New Roman" pitchFamily="18" charset="0"/>
                <a:cs typeface="Times New Roman" pitchFamily="18" charset="0"/>
              </a:rPr>
              <a:t>CRT Monitor</a:t>
            </a:r>
          </a:p>
          <a:p>
            <a:pPr marL="0" indent="0">
              <a:buNone/>
            </a:pPr>
            <a:endParaRPr lang="en-US" b="1" dirty="0">
              <a:solidFill>
                <a:srgbClr val="06070A"/>
              </a:solidFill>
              <a:latin typeface="Times New Roman" pitchFamily="18" charset="0"/>
              <a:cs typeface="Times New Roman" pitchFamily="18" charset="0"/>
            </a:endParaRPr>
          </a:p>
        </p:txBody>
      </p:sp>
      <p:sp>
        <p:nvSpPr>
          <p:cNvPr id="4" name="Text Placeholder 3"/>
          <p:cNvSpPr>
            <a:spLocks noGrp="1"/>
          </p:cNvSpPr>
          <p:nvPr>
            <p:ph type="body" sz="quarter" idx="11"/>
          </p:nvPr>
        </p:nvSpPr>
        <p:spPr>
          <a:xfrm>
            <a:off x="354840" y="1366492"/>
            <a:ext cx="11813715" cy="509200"/>
          </a:xfrm>
        </p:spPr>
        <p:txBody>
          <a:bodyPr/>
          <a:lstStyle/>
          <a:p>
            <a:r>
              <a:rPr lang="en-US" dirty="0" smtClean="0">
                <a:solidFill>
                  <a:srgbClr val="06070A"/>
                </a:solidFill>
                <a:latin typeface="Times New Roman" pitchFamily="18" charset="0"/>
                <a:cs typeface="Times New Roman" pitchFamily="18" charset="0"/>
              </a:rPr>
              <a:t>Monitor</a:t>
            </a:r>
            <a:endParaRPr lang="en-US" dirty="0">
              <a:solidFill>
                <a:srgbClr val="06070A"/>
              </a:solidFill>
              <a:latin typeface="Times New Roman" pitchFamily="18" charset="0"/>
              <a:cs typeface="Times New Roman"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662" y="1828800"/>
            <a:ext cx="7041615" cy="413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506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 </a:t>
            </a:r>
            <a:endParaRPr lang="en-US" dirty="0"/>
          </a:p>
        </p:txBody>
      </p:sp>
    </p:spTree>
    <p:extLst>
      <p:ext uri="{BB962C8B-B14F-4D97-AF65-F5344CB8AC3E}">
        <p14:creationId xmlns:p14="http://schemas.microsoft.com/office/powerpoint/2010/main" val="28948727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386</TotalTime>
  <Words>2008</Words>
  <Application>Microsoft Office PowerPoint</Application>
  <PresentationFormat>Custom</PresentationFormat>
  <Paragraphs>731</Paragraphs>
  <Slides>90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2" baseType="lpstr">
      <vt:lpstr>2_ppt_Template_Capgemini[1]</vt:lpstr>
      <vt:lpstr>think-cell Slide</vt:lpstr>
      <vt:lpstr>PowerPoint Presentation</vt:lpstr>
      <vt:lpstr>Team No. 5</vt:lpstr>
      <vt:lpstr>AGENDA</vt:lpstr>
      <vt:lpstr>Hardware</vt:lpstr>
      <vt:lpstr>Input Devices</vt:lpstr>
      <vt:lpstr>Mouse</vt:lpstr>
      <vt:lpstr>Scanner</vt:lpstr>
      <vt:lpstr>Working principle of scanner</vt:lpstr>
      <vt:lpstr>Output Devices</vt:lpstr>
      <vt:lpstr>Laser printer</vt:lpstr>
      <vt:lpstr>Block Diagram Of SMPS</vt:lpstr>
      <vt:lpstr>Motherboard</vt:lpstr>
      <vt:lpstr>CPU</vt:lpstr>
      <vt:lpstr>Memory</vt:lpstr>
      <vt:lpstr>Introduction of windows</vt:lpstr>
      <vt:lpstr>KERNEL</vt:lpstr>
      <vt:lpstr>Kernel Architecture</vt:lpstr>
      <vt:lpstr>Windows booting process</vt:lpstr>
      <vt:lpstr>WINDOWS BOOTING PROCESS</vt:lpstr>
      <vt:lpstr>PowerPoint Presentation</vt:lpstr>
      <vt:lpstr>PowerPoint Presentation</vt:lpstr>
      <vt:lpstr>PowerPoint Presentation</vt:lpstr>
      <vt:lpstr>PowerPoint Presentation</vt:lpstr>
      <vt:lpstr>PowerPoint Presentation</vt:lpstr>
      <vt:lpstr>LINUX INTRODUCTION</vt:lpstr>
      <vt:lpstr>PowerPoint Presentation</vt:lpstr>
      <vt:lpstr>BOOTING PROCESS</vt:lpstr>
      <vt:lpstr>PowerPoint Presentation</vt:lpstr>
      <vt:lpstr>BOOT LOADER</vt:lpstr>
      <vt:lpstr>KERNEL</vt:lpstr>
      <vt:lpstr>INIT </vt:lpstr>
      <vt:lpstr>RUN LEVELS</vt:lpstr>
      <vt:lpstr>LOGIN</vt:lpstr>
      <vt:lpstr>MEMORY MANAGEMENT</vt:lpstr>
      <vt:lpstr>MEMORY MANAGEMENT</vt:lpstr>
      <vt:lpstr>PROCESS MANAGMENT</vt:lpstr>
      <vt:lpstr>PROCESS MANAGMENT</vt:lpstr>
      <vt:lpstr>Fundamentals of Network</vt:lpstr>
      <vt:lpstr>Fundamentals of Network</vt:lpstr>
      <vt:lpstr>Fundamentals of Network</vt:lpstr>
      <vt:lpstr>NETWORK TYPES</vt:lpstr>
      <vt:lpstr>NETWORK TOPOLOGIES</vt:lpstr>
      <vt:lpstr>OSI LAYERS</vt:lpstr>
      <vt:lpstr>TCP and UDP Header</vt:lpstr>
      <vt:lpstr>IPV4 and IPV6</vt:lpstr>
      <vt:lpstr>DATA LINK LAYER: CREATING FRAME</vt:lpstr>
      <vt:lpstr>PHYSICAL LAYER</vt:lpstr>
      <vt:lpstr>FUTURE SCOPE</vt:lpstr>
      <vt:lpstr>Network Services</vt:lpstr>
      <vt:lpstr>DHCP SERVER</vt:lpstr>
      <vt:lpstr>DHCP</vt:lpstr>
      <vt:lpstr>DNS SERVER</vt:lpstr>
      <vt:lpstr>Directory Services</vt:lpstr>
      <vt:lpstr>Mail services</vt:lpstr>
      <vt:lpstr>PROXY</vt:lpstr>
      <vt:lpstr>Types Of Proxy</vt:lpstr>
      <vt:lpstr>Now its your turn </vt:lpstr>
      <vt:lpstr>DATABASE</vt:lpstr>
      <vt:lpstr>DBMS</vt:lpstr>
      <vt:lpstr>ACID PROPERTIES</vt:lpstr>
      <vt:lpstr>RDBMS</vt:lpstr>
      <vt:lpstr>Normalization</vt:lpstr>
      <vt:lpstr>1st Normal form</vt:lpstr>
      <vt:lpstr>2nd Normal Form</vt:lpstr>
      <vt:lpstr>3rd Normal Form</vt:lpstr>
      <vt:lpstr> Boyce and Codd Normal Form (BCNF) </vt:lpstr>
      <vt:lpstr>SQL language statement</vt:lpstr>
      <vt:lpstr>APPLICATIONS</vt:lpstr>
      <vt:lpstr>APPLICATIONS</vt:lpstr>
      <vt:lpstr> Life cycle of application  </vt:lpstr>
      <vt:lpstr>Types of Application </vt:lpstr>
      <vt:lpstr>API- Application Programming Interface</vt:lpstr>
      <vt:lpstr>APPLICATIONS ARCHITECTURE TYPES</vt:lpstr>
      <vt:lpstr>PowerPoint Presentation</vt:lpstr>
      <vt:lpstr>PowerPoint Presentation</vt:lpstr>
      <vt:lpstr>TIER</vt:lpstr>
      <vt:lpstr>PowerPoint Presentation</vt:lpstr>
      <vt:lpstr>PowerPoint Presentation</vt:lpstr>
      <vt:lpstr>STORAGE</vt:lpstr>
      <vt:lpstr>Types of Storage</vt:lpstr>
      <vt:lpstr>Direct attached Storage (DAS)</vt:lpstr>
      <vt:lpstr>Network Attached Storage (NAS)</vt:lpstr>
      <vt:lpstr>Storage Area Network</vt:lpstr>
      <vt:lpstr>SAN Connectivity Methods</vt:lpstr>
      <vt:lpstr>RAID</vt:lpstr>
      <vt:lpstr>RAID 0 and RAID 1</vt:lpstr>
      <vt:lpstr>RAID 5 and RAID 6</vt:lpstr>
      <vt:lpstr>RAID 01 and RAID 10</vt:lpstr>
      <vt:lpstr>SUMMARY</vt:lpstr>
      <vt:lpstr>Thank you </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Jyosula, Raviteja</dc:creator>
  <cp:lastModifiedBy>Dutta, Rupshree</cp:lastModifiedBy>
  <cp:revision>58</cp:revision>
  <dcterms:created xsi:type="dcterms:W3CDTF">2017-05-04T06:58:17Z</dcterms:created>
  <dcterms:modified xsi:type="dcterms:W3CDTF">2017-05-31T13:04:32Z</dcterms:modified>
</cp:coreProperties>
</file>